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4"/>
  </p:notesMasterIdLst>
  <p:handoutMasterIdLst>
    <p:handoutMasterId r:id="rId25"/>
  </p:handoutMasterIdLst>
  <p:sldIdLst>
    <p:sldId id="620" r:id="rId2"/>
    <p:sldId id="278" r:id="rId3"/>
    <p:sldId id="309" r:id="rId4"/>
    <p:sldId id="594" r:id="rId5"/>
    <p:sldId id="622" r:id="rId6"/>
    <p:sldId id="595" r:id="rId7"/>
    <p:sldId id="596" r:id="rId8"/>
    <p:sldId id="599" r:id="rId9"/>
    <p:sldId id="600" r:id="rId10"/>
    <p:sldId id="601" r:id="rId11"/>
    <p:sldId id="605" r:id="rId12"/>
    <p:sldId id="606" r:id="rId13"/>
    <p:sldId id="607" r:id="rId14"/>
    <p:sldId id="608" r:id="rId15"/>
    <p:sldId id="621" r:id="rId16"/>
    <p:sldId id="610" r:id="rId17"/>
    <p:sldId id="611" r:id="rId18"/>
    <p:sldId id="612" r:id="rId19"/>
    <p:sldId id="617" r:id="rId20"/>
    <p:sldId id="614" r:id="rId21"/>
    <p:sldId id="615" r:id="rId22"/>
    <p:sldId id="616"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3244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8"/>
    <p:restoredTop sz="66844" autoAdjust="0"/>
  </p:normalViewPr>
  <p:slideViewPr>
    <p:cSldViewPr>
      <p:cViewPr varScale="1">
        <p:scale>
          <a:sx n="85" d="100"/>
          <a:sy n="85" d="100"/>
        </p:scale>
        <p:origin x="1112"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tx2"/>
        </a:solidFill>
      </dgm:spPr>
      <dgm:t>
        <a:bodyPr/>
        <a:lstStyle/>
        <a:p>
          <a:r>
            <a:rPr lang="en-US" sz="2800" dirty="0"/>
            <a:t>In the case of competing processes, there are three control problems:</a:t>
          </a:r>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a:solidFill>
                <a:srgbClr val="000000"/>
              </a:solidFill>
            </a:rPr>
            <a:t>  </a:t>
          </a:r>
          <a:r>
            <a:rPr lang="en-US" sz="2800" b="0" i="0" dirty="0">
              <a:solidFill>
                <a:srgbClr val="000000"/>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0" i="0" dirty="0">
              <a:solidFill>
                <a:srgbClr val="000000"/>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0" i="0" dirty="0">
              <a:solidFill>
                <a:srgbClr val="000000"/>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pt>
    <dgm:pt modelId="{F562FE9C-C5FA-5E46-ADCD-3ECA6CAD0E03}" type="pres">
      <dgm:prSet presAssocID="{334DF60F-7AF4-E14B-822F-13AF290D7C94}" presName="parentText" presStyleLbl="node1" presStyleIdx="0" presStyleCnt="1" custScaleX="97872" custScaleY="326341" custLinFactNeighborX="1064" custLinFactNeighborY="-810">
        <dgm:presLayoutVars>
          <dgm:chMax val="0"/>
          <dgm:bulletEnabled val="1"/>
        </dgm:presLayoutVars>
      </dgm:prSet>
      <dgm:spPr/>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pt>
  </dgm:ptLst>
  <dgm:cxnLst>
    <dgm:cxn modelId="{60BEBF36-3A51-B144-919C-DA52FF8AFCC4}" srcId="{47278DBD-5FCD-1D40-9839-A095DDABA5C3}" destId="{0D2240C2-9D46-9C46-B005-62FBD4EEB584}" srcOrd="0" destOrd="0" parTransId="{FBDDEDFD-3030-AB44-88DE-176637FDD5A7}" sibTransId="{F3B83CE3-4E31-7845-8F4B-769ACCEE3638}"/>
    <dgm:cxn modelId="{6F45FE38-B5F2-D84C-8DC8-A9435CE9F5B7}" type="presOf" srcId="{39BBB76B-4452-7142-899E-4C71C1B30263}" destId="{6A7F9969-6F05-5F41-88FE-250A770AADDF}" srcOrd="0" destOrd="3" presId="urn:microsoft.com/office/officeart/2005/8/layout/vList2"/>
    <dgm:cxn modelId="{D39F9150-1040-DE49-ABC7-3DE39D40DAC2}" type="presOf" srcId="{47278DBD-5FCD-1D40-9839-A095DDABA5C3}" destId="{6A7F9969-6F05-5F41-88FE-250A770AADDF}" srcOrd="0" destOrd="0"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E5C19968-3C7B-2E4B-803A-6E68ACB8F0A2}" srcId="{0D2240C2-9D46-9C46-B005-62FBD4EEB584}" destId="{2960AF8C-6A3F-C34D-98C9-F2DC75E3787E}" srcOrd="0" destOrd="0" parTransId="{05D2211E-03AD-5646-B6FB-F39429B8F08F}" sibTransId="{87431F10-E457-9041-855F-41BE96F289AE}"/>
    <dgm:cxn modelId="{E2B24B78-8F66-DE47-9BD9-77DA1DC6E956}" type="presOf" srcId="{0D2240C2-9D46-9C46-B005-62FBD4EEB584}" destId="{6A7F9969-6F05-5F41-88FE-250A770AADDF}" srcOrd="0" destOrd="1" presId="urn:microsoft.com/office/officeart/2005/8/layout/vList2"/>
    <dgm:cxn modelId="{039FDB8C-6C2B-FB42-B69B-BFF86D4AC48F}" type="presOf" srcId="{2960AF8C-6A3F-C34D-98C9-F2DC75E3787E}" destId="{6A7F9969-6F05-5F41-88FE-250A770AADDF}" srcOrd="0" destOrd="2" presId="urn:microsoft.com/office/officeart/2005/8/layout/vList2"/>
    <dgm:cxn modelId="{2C1356A2-F387-6A44-83B7-DDDF47D82DA8}" type="presOf" srcId="{334DF60F-7AF4-E14B-822F-13AF290D7C94}" destId="{F562FE9C-C5FA-5E46-ADCD-3ECA6CAD0E03}" srcOrd="0" destOrd="0" presId="urn:microsoft.com/office/officeart/2005/8/layout/vList2"/>
    <dgm:cxn modelId="{0A055BE5-70F5-A941-B7C0-7347B96A1EDC}" srcId="{2960AF8C-6A3F-C34D-98C9-F2DC75E3787E}" destId="{39BBB76B-4452-7142-899E-4C71C1B30263}" srcOrd="0" destOrd="0" parTransId="{83A2A532-6B15-D34E-9D27-177F3CD0B28A}" sibTransId="{4F5D3F76-DC7C-C84B-B8CC-5439A1F6373A}"/>
    <dgm:cxn modelId="{57F636E9-C518-2741-BFE8-4FA62E16BB0F}" type="presOf" srcId="{8BEBB349-1C6E-AB42-964D-E302A863F1AC}" destId="{899C6DED-1F3C-F14B-BD4C-7647EC5F6B3F}" srcOrd="0" destOrd="0" presId="urn:microsoft.com/office/officeart/2005/8/layout/vList2"/>
    <dgm:cxn modelId="{7FAB8EF7-49E7-324E-B503-DB59F939025A}" srcId="{8BEBB349-1C6E-AB42-964D-E302A863F1AC}" destId="{334DF60F-7AF4-E14B-822F-13AF290D7C94}" srcOrd="0" destOrd="0" parTransId="{F2640CAD-5CA2-AB47-BF2D-556487A3D6EF}" sibTransId="{4A26F1EA-DA28-7343-A310-D6271B17FFFB}"/>
    <dgm:cxn modelId="{1DCA179E-893D-A245-BFC5-9346DB6A147C}" type="presParOf" srcId="{899C6DED-1F3C-F14B-BD4C-7647EC5F6B3F}" destId="{F562FE9C-C5FA-5E46-ADCD-3ECA6CAD0E03}" srcOrd="0" destOrd="0" presId="urn:microsoft.com/office/officeart/2005/8/layout/vList2"/>
    <dgm:cxn modelId="{7872033A-0325-DE4E-8A6B-832930784D83}"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a:off x="225392" y="0"/>
          <a:ext cx="6861194" cy="1013796"/>
        </a:xfrm>
        <a:prstGeom prst="round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 the case of competing processes, there are three control problems:</a:t>
          </a:r>
        </a:p>
      </dsp:txBody>
      <dsp:txXfrm>
        <a:off x="274881" y="49489"/>
        <a:ext cx="6762216" cy="914818"/>
      </dsp:txXfrm>
    </dsp:sp>
    <dsp:sp modelId="{6A7F9969-6F05-5F41-88FE-250A770AADDF}">
      <dsp:nvSpPr>
        <dsp:cNvPr id="0" name=""/>
        <dsp:cNvSpPr/>
      </dsp:nvSpPr>
      <dsp:spPr>
        <a:xfrm>
          <a:off x="0" y="1014689"/>
          <a:ext cx="7162800" cy="2185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a:p>
        <a:p>
          <a:pPr marL="514350" lvl="2" indent="744538" algn="l" defTabSz="1244600">
            <a:lnSpc>
              <a:spcPct val="90000"/>
            </a:lnSpc>
            <a:spcBef>
              <a:spcPct val="0"/>
            </a:spcBef>
            <a:spcAft>
              <a:spcPct val="20000"/>
            </a:spcAft>
            <a:buChar char="•"/>
          </a:pPr>
          <a:r>
            <a:rPr lang="en-US" sz="2800" b="1" i="0" kern="1200" dirty="0">
              <a:solidFill>
                <a:srgbClr val="000000"/>
              </a:solidFill>
            </a:rPr>
            <a:t>  </a:t>
          </a:r>
          <a:r>
            <a:rPr lang="en-US" sz="2800" b="0" i="0" kern="1200" dirty="0">
              <a:solidFill>
                <a:srgbClr val="000000"/>
              </a:solidFill>
            </a:rPr>
            <a:t> the need for mutual exclusion</a:t>
          </a:r>
        </a:p>
        <a:p>
          <a:pPr marL="514350" lvl="3" indent="744538" algn="l" defTabSz="1244600">
            <a:lnSpc>
              <a:spcPct val="90000"/>
            </a:lnSpc>
            <a:spcBef>
              <a:spcPct val="0"/>
            </a:spcBef>
            <a:spcAft>
              <a:spcPct val="20000"/>
            </a:spcAft>
            <a:buChar char="•"/>
          </a:pPr>
          <a:r>
            <a:rPr lang="en-US" sz="2800" b="0" i="0" kern="1200" dirty="0">
              <a:solidFill>
                <a:srgbClr val="000000"/>
              </a:solidFill>
            </a:rPr>
            <a:t>   deadlock</a:t>
          </a:r>
        </a:p>
        <a:p>
          <a:pPr marL="685800" lvl="4" indent="573088" algn="l" defTabSz="1244600">
            <a:lnSpc>
              <a:spcPct val="90000"/>
            </a:lnSpc>
            <a:spcBef>
              <a:spcPct val="0"/>
            </a:spcBef>
            <a:spcAft>
              <a:spcPct val="20000"/>
            </a:spcAft>
            <a:buChar char="•"/>
          </a:pPr>
          <a:r>
            <a:rPr lang="en-US" sz="2800" b="0" i="0" kern="1200" dirty="0">
              <a:solidFill>
                <a:srgbClr val="000000"/>
              </a:solidFill>
            </a:rPr>
            <a:t>   starvation</a:t>
          </a:r>
        </a:p>
      </dsp:txBody>
      <dsp:txXfrm>
        <a:off x="0" y="1014689"/>
        <a:ext cx="7162800" cy="21857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DE64E6-A954-E949-8FB5-286ABB9C3224}" type="datetimeFigureOut">
              <a:rPr lang="en-US" smtClean="0"/>
              <a:t>9/12/18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79A22D-AAAA-2248-A5BC-62C709E3D220}" type="slidenum">
              <a:rPr lang="en-US" smtClean="0"/>
              <a:t>‹#›</a:t>
            </a:fld>
            <a:endParaRPr lang="en-US"/>
          </a:p>
        </p:txBody>
      </p:sp>
    </p:spTree>
    <p:extLst>
      <p:ext uri="{BB962C8B-B14F-4D97-AF65-F5344CB8AC3E}">
        <p14:creationId xmlns:p14="http://schemas.microsoft.com/office/powerpoint/2010/main" val="102649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9/12/18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ndex.php?title=Gary_L._Peterson&amp;action=edit&amp;redlink=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1</a:t>
            </a:fld>
            <a:endParaRPr lang="en-US"/>
          </a:p>
        </p:txBody>
      </p:sp>
    </p:spTree>
    <p:extLst>
      <p:ext uri="{BB962C8B-B14F-4D97-AF65-F5344CB8AC3E}">
        <p14:creationId xmlns:p14="http://schemas.microsoft.com/office/powerpoint/2010/main" val="1469902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2800" dirty="0">
                <a:ea typeface="MS PGothic" charset="0"/>
              </a:rPr>
              <a:t>Consider system of </a:t>
            </a:r>
            <a:r>
              <a:rPr lang="en-US" sz="2800" b="1" i="1" dirty="0">
                <a:ea typeface="MS PGothic" charset="0"/>
              </a:rPr>
              <a:t>n</a:t>
            </a:r>
            <a:r>
              <a:rPr lang="en-US" sz="2800" b="1" dirty="0">
                <a:ea typeface="MS PGothic" charset="0"/>
              </a:rPr>
              <a:t> </a:t>
            </a:r>
            <a:r>
              <a:rPr lang="en-US" sz="2800" dirty="0">
                <a:ea typeface="MS PGothic" charset="0"/>
              </a:rPr>
              <a:t>processes {</a:t>
            </a:r>
            <a:r>
              <a:rPr lang="en-US" sz="2800" b="1" i="1" dirty="0">
                <a:ea typeface="MS PGothic" charset="0"/>
              </a:rPr>
              <a:t>p</a:t>
            </a:r>
            <a:r>
              <a:rPr lang="en-US" sz="2800" b="1" i="1" baseline="-25000" dirty="0">
                <a:ea typeface="MS PGothic" charset="0"/>
              </a:rPr>
              <a:t>0</a:t>
            </a:r>
            <a:r>
              <a:rPr lang="en-US" sz="2800" b="1" i="1" dirty="0">
                <a:ea typeface="MS PGothic" charset="0"/>
              </a:rPr>
              <a:t>, p</a:t>
            </a:r>
            <a:r>
              <a:rPr lang="en-US" sz="2800" b="1" i="1" baseline="-25000" dirty="0">
                <a:ea typeface="MS PGothic" charset="0"/>
              </a:rPr>
              <a:t>1</a:t>
            </a:r>
            <a:r>
              <a:rPr lang="en-US" sz="2800" b="1" i="1" dirty="0">
                <a:ea typeface="MS PGothic" charset="0"/>
              </a:rPr>
              <a:t>, … p</a:t>
            </a:r>
            <a:r>
              <a:rPr lang="en-US" sz="2800" b="1" i="1" baseline="-25000" dirty="0">
                <a:ea typeface="MS PGothic" charset="0"/>
              </a:rPr>
              <a:t>n-1</a:t>
            </a:r>
            <a:r>
              <a:rPr lang="en-US" sz="2800" dirty="0">
                <a:ea typeface="MS PGothic" charset="0"/>
              </a:rPr>
              <a:t>}</a:t>
            </a:r>
          </a:p>
          <a:p>
            <a:r>
              <a:rPr lang="en-US" sz="2800" dirty="0">
                <a:ea typeface="MS PGothic" charset="0"/>
              </a:rPr>
              <a:t>Each process has </a:t>
            </a:r>
            <a:r>
              <a:rPr lang="en-US" sz="2800" b="1" dirty="0">
                <a:solidFill>
                  <a:srgbClr val="3366FF"/>
                </a:solidFill>
                <a:ea typeface="MS PGothic" charset="0"/>
              </a:rPr>
              <a:t>critical section </a:t>
            </a:r>
            <a:r>
              <a:rPr lang="en-US" sz="2800" dirty="0">
                <a:ea typeface="MS PGothic" charset="0"/>
              </a:rPr>
              <a:t>segment of code</a:t>
            </a:r>
          </a:p>
          <a:p>
            <a:pPr lvl="1"/>
            <a:r>
              <a:rPr lang="en-US" sz="2400" dirty="0">
                <a:ea typeface="MS PGothic" charset="0"/>
              </a:rPr>
              <a:t>Process may be changing common variables, updating table, writing file, </a:t>
            </a:r>
            <a:r>
              <a:rPr lang="en-US" sz="2400" dirty="0" err="1">
                <a:ea typeface="MS PGothic" charset="0"/>
              </a:rPr>
              <a:t>etc</a:t>
            </a:r>
            <a:endParaRPr lang="en-US" sz="2400" dirty="0">
              <a:ea typeface="MS PGothic" charset="0"/>
            </a:endParaRPr>
          </a:p>
          <a:p>
            <a:pPr lvl="1"/>
            <a:r>
              <a:rPr lang="en-US" sz="2400" dirty="0">
                <a:ea typeface="MS PGothic" charset="0"/>
              </a:rPr>
              <a:t>When one process in critical section, no other may be in its critical section</a:t>
            </a:r>
          </a:p>
          <a:p>
            <a:r>
              <a:rPr lang="en-US" sz="2800" b="1" i="1" dirty="0">
                <a:ea typeface="MS PGothic" charset="0"/>
              </a:rPr>
              <a:t>Critical section problem </a:t>
            </a:r>
            <a:r>
              <a:rPr lang="en-US" sz="2800" dirty="0">
                <a:ea typeface="MS PGothic" charset="0"/>
              </a:rPr>
              <a:t>is to design protocol to solve this</a:t>
            </a:r>
          </a:p>
          <a:p>
            <a:r>
              <a:rPr lang="en-US" sz="2800" dirty="0">
                <a:ea typeface="MS PGothic" charset="0"/>
              </a:rPr>
              <a:t>Each process must ask permission to enter critical section in </a:t>
            </a:r>
            <a:r>
              <a:rPr lang="en-US" sz="2800" b="1" dirty="0">
                <a:solidFill>
                  <a:srgbClr val="3366FF"/>
                </a:solidFill>
                <a:ea typeface="MS PGothic" charset="0"/>
              </a:rPr>
              <a:t>entry section</a:t>
            </a:r>
            <a:r>
              <a:rPr lang="en-US" sz="2800" dirty="0">
                <a:ea typeface="MS PGothic" charset="0"/>
              </a:rPr>
              <a:t>, may follow critical section with </a:t>
            </a:r>
            <a:r>
              <a:rPr lang="en-US" sz="2800" b="1" dirty="0">
                <a:solidFill>
                  <a:srgbClr val="3366FF"/>
                </a:solidFill>
                <a:ea typeface="MS PGothic" charset="0"/>
              </a:rPr>
              <a:t>exit section</a:t>
            </a:r>
            <a:r>
              <a:rPr lang="en-US" sz="2800" dirty="0">
                <a:ea typeface="MS PGothic" charset="0"/>
              </a:rPr>
              <a:t>, then </a:t>
            </a:r>
            <a:r>
              <a:rPr lang="en-US" sz="2800" b="1" dirty="0">
                <a:solidFill>
                  <a:srgbClr val="3366FF"/>
                </a:solidFill>
                <a:ea typeface="MS PGothic" charset="0"/>
              </a:rPr>
              <a:t>remainder section</a:t>
            </a:r>
          </a:p>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11</a:t>
            </a:fld>
            <a:endParaRPr lang="en-US"/>
          </a:p>
        </p:txBody>
      </p:sp>
    </p:spTree>
    <p:extLst>
      <p:ext uri="{BB962C8B-B14F-4D97-AF65-F5344CB8AC3E}">
        <p14:creationId xmlns:p14="http://schemas.microsoft.com/office/powerpoint/2010/main" val="1384116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60FA49E0-AE0E-E54B-8542-77616B520C95}" type="slidenum">
              <a:rPr lang="en-US">
                <a:latin typeface="Times New Roman" charset="0"/>
              </a:rPr>
              <a:pPr/>
              <a:t>13</a:t>
            </a:fld>
            <a:endParaRPr lang="en-US">
              <a:latin typeface="Times New Roman"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endParaRPr>
          </a:p>
        </p:txBody>
      </p:sp>
    </p:spTree>
    <p:extLst>
      <p:ext uri="{BB962C8B-B14F-4D97-AF65-F5344CB8AC3E}">
        <p14:creationId xmlns:p14="http://schemas.microsoft.com/office/powerpoint/2010/main" val="1091590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7CC6CF36-2EF6-254C-8CC8-ED568A29CA4F}" type="slidenum">
              <a:rPr lang="en-US">
                <a:latin typeface="Times New Roman" charset="0"/>
              </a:rPr>
              <a:pPr/>
              <a:t>14</a:t>
            </a:fld>
            <a:endParaRPr lang="en-US">
              <a:latin typeface="Times New Roman"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32500" lnSpcReduction="20000"/>
          </a:bodyPr>
          <a:lstStyle/>
          <a:p>
            <a:pPr>
              <a:buFont typeface="Monotype Sorts" charset="0"/>
              <a:buNone/>
            </a:pPr>
            <a:r>
              <a:rPr lang="en-US" sz="4400" b="1" dirty="0">
                <a:solidFill>
                  <a:srgbClr val="3366FF"/>
                </a:solidFill>
                <a:ea typeface="MS PGothic" charset="0"/>
              </a:rPr>
              <a:t>Mutual Exclusion </a:t>
            </a:r>
            <a:r>
              <a:rPr lang="en-US" sz="4400" dirty="0">
                <a:ea typeface="MS PGothic" charset="0"/>
              </a:rPr>
              <a:t>- If process </a:t>
            </a:r>
            <a:r>
              <a:rPr lang="en-US" sz="4400" b="1" i="1" dirty="0">
                <a:ea typeface="MS PGothic" charset="0"/>
              </a:rPr>
              <a:t>P</a:t>
            </a:r>
            <a:r>
              <a:rPr lang="en-US" sz="4400" b="1" i="1" baseline="-25000" dirty="0">
                <a:ea typeface="MS PGothic" charset="0"/>
              </a:rPr>
              <a:t>i</a:t>
            </a:r>
            <a:r>
              <a:rPr lang="en-US" sz="4400" b="1" dirty="0">
                <a:ea typeface="MS PGothic" charset="0"/>
              </a:rPr>
              <a:t> </a:t>
            </a:r>
            <a:r>
              <a:rPr lang="en-US" sz="4400" dirty="0">
                <a:ea typeface="MS PGothic" charset="0"/>
              </a:rPr>
              <a:t>is executing in its critical section, then no other processes can be executing in their critical sections</a:t>
            </a:r>
          </a:p>
          <a:p>
            <a:pPr>
              <a:buFont typeface="Monotype Sorts" charset="0"/>
              <a:buNone/>
            </a:pPr>
            <a:endParaRPr lang="en-US" sz="4400" dirty="0">
              <a:ea typeface="MS PGothic" charset="0"/>
            </a:endParaRPr>
          </a:p>
          <a:p>
            <a:pPr>
              <a:buFont typeface="Monotype Sorts" charset="0"/>
              <a:buNone/>
            </a:pPr>
            <a:r>
              <a:rPr lang="en-US" sz="4400" dirty="0">
                <a:solidFill>
                  <a:srgbClr val="000000"/>
                </a:solidFill>
                <a:ea typeface="MS PGothic" charset="0"/>
              </a:rPr>
              <a:t>2.   </a:t>
            </a:r>
            <a:r>
              <a:rPr lang="en-US" sz="4400" b="1" dirty="0">
                <a:solidFill>
                  <a:srgbClr val="3366FF"/>
                </a:solidFill>
                <a:ea typeface="MS PGothic" charset="0"/>
              </a:rPr>
              <a:t>Progress</a:t>
            </a:r>
            <a:r>
              <a:rPr lang="en-US" sz="4400" b="1" dirty="0">
                <a:ea typeface="MS PGothic" charset="0"/>
              </a:rPr>
              <a:t> </a:t>
            </a:r>
            <a:r>
              <a:rPr lang="en-US" sz="4400" dirty="0">
                <a:ea typeface="MS PGothic" charset="0"/>
              </a:rPr>
              <a:t>- If no process is executing in its critical section and there exist some processes that wish to enter their critical section, then the selection of the processes that will enter the critical section next cannot be postponed indefinitely</a:t>
            </a:r>
          </a:p>
          <a:p>
            <a:pPr>
              <a:buFont typeface="Monotype Sorts" charset="0"/>
              <a:buNone/>
            </a:pPr>
            <a:r>
              <a:rPr lang="en-US" sz="4400" dirty="0">
                <a:ea typeface="MS PGothic" charset="0"/>
              </a:rPr>
              <a:t>3.  </a:t>
            </a:r>
            <a:r>
              <a:rPr lang="en-US" sz="4400" b="1" dirty="0">
                <a:solidFill>
                  <a:srgbClr val="3366FF"/>
                </a:solidFill>
                <a:ea typeface="MS PGothic" charset="0"/>
              </a:rPr>
              <a:t>Bounded Waiting </a:t>
            </a:r>
            <a:r>
              <a:rPr lang="en-US" sz="4400" dirty="0">
                <a:ea typeface="MS PGothic" charset="0"/>
              </a:rPr>
              <a:t>-  A bound must exist on the number of times that other processes are allowed to enter their critical sections after a process has made a request to enter its critical section and before that request is granted</a:t>
            </a:r>
          </a:p>
          <a:p>
            <a:pPr marL="795338" lvl="1" indent="-338138">
              <a:buSzPct val="125000"/>
              <a:buFont typeface="Wingdings 2" charset="0"/>
              <a:buChar char=""/>
            </a:pPr>
            <a:r>
              <a:rPr lang="en-US" sz="4400" dirty="0">
                <a:ea typeface="MS PGothic" charset="0"/>
              </a:rPr>
              <a:t>Assume that each process executes at a nonzero speed </a:t>
            </a:r>
          </a:p>
          <a:p>
            <a:pPr marL="795338" lvl="1" indent="-338138">
              <a:buSzPct val="125000"/>
              <a:buFont typeface="Wingdings 2" charset="0"/>
              <a:buChar char=""/>
            </a:pPr>
            <a:r>
              <a:rPr lang="en-US" sz="4400" dirty="0">
                <a:ea typeface="MS PGothic" charset="0"/>
              </a:rPr>
              <a:t>No assumption concerning </a:t>
            </a:r>
            <a:r>
              <a:rPr lang="en-US" sz="4400" b="1" dirty="0">
                <a:solidFill>
                  <a:srgbClr val="3366FF"/>
                </a:solidFill>
                <a:ea typeface="MS PGothic" charset="0"/>
              </a:rPr>
              <a:t>relative speed </a:t>
            </a:r>
            <a:r>
              <a:rPr lang="en-US" sz="4400" dirty="0">
                <a:ea typeface="MS PGothic" charset="0"/>
              </a:rPr>
              <a:t>of the</a:t>
            </a:r>
            <a:r>
              <a:rPr lang="en-US" sz="4400" b="1" dirty="0">
                <a:ea typeface="MS PGothic" charset="0"/>
              </a:rPr>
              <a:t> </a:t>
            </a:r>
            <a:r>
              <a:rPr lang="en-US" sz="4400" b="1" i="1" dirty="0">
                <a:solidFill>
                  <a:srgbClr val="000000"/>
                </a:solidFill>
                <a:ea typeface="MS PGothic" charset="0"/>
              </a:rPr>
              <a:t>n</a:t>
            </a:r>
            <a:r>
              <a:rPr lang="en-US" sz="4400" b="1" dirty="0">
                <a:solidFill>
                  <a:srgbClr val="000000"/>
                </a:solidFill>
                <a:ea typeface="MS PGothic" charset="0"/>
              </a:rPr>
              <a:t> </a:t>
            </a:r>
            <a:r>
              <a:rPr lang="en-US" sz="4400" dirty="0">
                <a:ea typeface="MS PGothic" charset="0"/>
              </a:rPr>
              <a:t>processes</a:t>
            </a:r>
          </a:p>
          <a:p>
            <a:endParaRPr lang="en-US" dirty="0">
              <a:ea typeface="MS PGothic" charset="0"/>
            </a:endParaRPr>
          </a:p>
        </p:txBody>
      </p:sp>
    </p:spTree>
    <p:extLst>
      <p:ext uri="{BB962C8B-B14F-4D97-AF65-F5344CB8AC3E}">
        <p14:creationId xmlns:p14="http://schemas.microsoft.com/office/powerpoint/2010/main" val="415056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15</a:t>
            </a:fld>
            <a:endParaRPr lang="en-US" dirty="0">
              <a:solidFill>
                <a:prstClr val="black"/>
              </a:solidFill>
              <a:latin typeface="Calibri"/>
            </a:endParaRPr>
          </a:p>
        </p:txBody>
      </p:sp>
    </p:spTree>
    <p:extLst>
      <p:ext uri="{BB962C8B-B14F-4D97-AF65-F5344CB8AC3E}">
        <p14:creationId xmlns:p14="http://schemas.microsoft.com/office/powerpoint/2010/main" val="47627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DAD17A5A-489C-9342-8D9C-C8B816F1456E}" type="slidenum">
              <a:rPr lang="en-US">
                <a:latin typeface="Times New Roman" charset="0"/>
              </a:rPr>
              <a:pPr/>
              <a:t>16</a:t>
            </a:fld>
            <a:endParaRPr lang="en-US">
              <a:latin typeface="Times New Roman"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70000" lnSpcReduction="20000"/>
          </a:bodyPr>
          <a:lstStyle/>
          <a:p>
            <a:r>
              <a:rPr lang="en-US" sz="2400" kern="1200" dirty="0">
                <a:solidFill>
                  <a:schemeClr val="tx1"/>
                </a:solidFill>
                <a:latin typeface="+mn-lt"/>
                <a:ea typeface="ＭＳ Ｐゴシック" charset="0"/>
                <a:cs typeface="ＭＳ Ｐゴシック" charset="0"/>
              </a:rPr>
              <a:t>It was formulated by </a:t>
            </a:r>
            <a:r>
              <a:rPr lang="en-US" sz="2400" kern="1200" dirty="0">
                <a:solidFill>
                  <a:schemeClr val="tx1"/>
                </a:solidFill>
                <a:latin typeface="+mn-lt"/>
                <a:ea typeface="ＭＳ Ｐゴシック" charset="0"/>
                <a:cs typeface="ＭＳ Ｐゴシック" charset="0"/>
                <a:hlinkClick r:id="rId3"/>
              </a:rPr>
              <a:t>Gary L. Peterson in 1981.</a:t>
            </a:r>
            <a:endParaRPr lang="en-US" sz="2400" kern="1200" dirty="0">
              <a:solidFill>
                <a:schemeClr val="tx1"/>
              </a:solidFill>
              <a:latin typeface="+mn-lt"/>
              <a:ea typeface="ＭＳ Ｐゴシック" charset="0"/>
              <a:cs typeface="ＭＳ Ｐゴシック" charset="0"/>
            </a:endParaRPr>
          </a:p>
          <a:p>
            <a:r>
              <a:rPr lang="en-US" sz="2400" kern="1200" dirty="0">
                <a:solidFill>
                  <a:schemeClr val="tx1"/>
                </a:solidFill>
                <a:latin typeface="+mn-lt"/>
                <a:ea typeface="ＭＳ Ｐゴシック" charset="0"/>
                <a:cs typeface="ＭＳ Ｐゴシック" charset="0"/>
              </a:rPr>
              <a:t>Reference: https://</a:t>
            </a:r>
            <a:r>
              <a:rPr lang="en-US" sz="2400" kern="1200" dirty="0" err="1">
                <a:solidFill>
                  <a:schemeClr val="tx1"/>
                </a:solidFill>
                <a:latin typeface="+mn-lt"/>
                <a:ea typeface="ＭＳ Ｐゴシック" charset="0"/>
                <a:cs typeface="ＭＳ Ｐゴシック" charset="0"/>
              </a:rPr>
              <a:t>en.wikipedia.org</a:t>
            </a:r>
            <a:r>
              <a:rPr lang="en-US" sz="2400" kern="1200" dirty="0">
                <a:solidFill>
                  <a:schemeClr val="tx1"/>
                </a:solidFill>
                <a:latin typeface="+mn-lt"/>
                <a:ea typeface="ＭＳ Ｐゴシック" charset="0"/>
                <a:cs typeface="ＭＳ Ｐゴシック" charset="0"/>
              </a:rPr>
              <a:t>/wiki/Peterson%27s_algorithm</a:t>
            </a:r>
            <a:endParaRPr lang="en-US" sz="2400" dirty="0">
              <a:ea typeface="MS PGothic" charset="0"/>
            </a:endParaRPr>
          </a:p>
          <a:p>
            <a:pPr>
              <a:lnSpc>
                <a:spcPct val="90000"/>
              </a:lnSpc>
              <a:tabLst>
                <a:tab pos="739775" algn="l"/>
                <a:tab pos="1020763" algn="l"/>
                <a:tab pos="1257300" algn="l"/>
              </a:tabLst>
            </a:pPr>
            <a:endParaRPr lang="en-US" sz="2400" dirty="0">
              <a:ea typeface="MS PGothic" charset="0"/>
            </a:endParaRPr>
          </a:p>
          <a:p>
            <a:pPr>
              <a:lnSpc>
                <a:spcPct val="90000"/>
              </a:lnSpc>
              <a:tabLst>
                <a:tab pos="739775" algn="l"/>
                <a:tab pos="1020763" algn="l"/>
                <a:tab pos="1257300" algn="l"/>
              </a:tabLst>
            </a:pPr>
            <a:r>
              <a:rPr lang="en-US" sz="2400" dirty="0">
                <a:ea typeface="MS PGothic" charset="0"/>
              </a:rPr>
              <a:t>Good algorithmic  description of solving the problem</a:t>
            </a:r>
          </a:p>
          <a:p>
            <a:pPr>
              <a:lnSpc>
                <a:spcPct val="90000"/>
              </a:lnSpc>
              <a:tabLst>
                <a:tab pos="739775" algn="l"/>
                <a:tab pos="1020763" algn="l"/>
                <a:tab pos="1257300" algn="l"/>
              </a:tabLst>
            </a:pPr>
            <a:r>
              <a:rPr lang="en-US" sz="2400" dirty="0">
                <a:ea typeface="MS PGothic" charset="0"/>
              </a:rPr>
              <a:t>Two process solution</a:t>
            </a:r>
          </a:p>
          <a:p>
            <a:pPr>
              <a:lnSpc>
                <a:spcPct val="90000"/>
              </a:lnSpc>
              <a:tabLst>
                <a:tab pos="739775" algn="l"/>
                <a:tab pos="1020763" algn="l"/>
                <a:tab pos="1257300" algn="l"/>
              </a:tabLst>
            </a:pPr>
            <a:r>
              <a:rPr lang="en-US" sz="2400" dirty="0">
                <a:ea typeface="MS PGothic" charset="0"/>
              </a:rPr>
              <a:t>Assume that the </a:t>
            </a:r>
            <a:r>
              <a:rPr lang="en-US" sz="2400" b="1" dirty="0">
                <a:ea typeface="MS PGothic" charset="0"/>
                <a:cs typeface="Courier New" charset="0"/>
              </a:rPr>
              <a:t>load</a:t>
            </a:r>
            <a:r>
              <a:rPr lang="en-US" sz="2400" dirty="0">
                <a:ea typeface="MS PGothic" charset="0"/>
                <a:cs typeface="Courier New" charset="0"/>
              </a:rPr>
              <a:t> </a:t>
            </a:r>
            <a:r>
              <a:rPr lang="en-US" sz="2400" dirty="0">
                <a:ea typeface="MS PGothic" charset="0"/>
              </a:rPr>
              <a:t>and </a:t>
            </a:r>
            <a:r>
              <a:rPr lang="en-US" sz="2400" b="1" dirty="0">
                <a:ea typeface="MS PGothic" charset="0"/>
                <a:cs typeface="Courier New" charset="0"/>
              </a:rPr>
              <a:t>store</a:t>
            </a:r>
            <a:r>
              <a:rPr lang="en-US" sz="2400" dirty="0">
                <a:ea typeface="MS PGothic" charset="0"/>
              </a:rPr>
              <a:t> machine-language instructions are atomic; that is, cannot be interrupted</a:t>
            </a:r>
          </a:p>
          <a:p>
            <a:pPr>
              <a:lnSpc>
                <a:spcPct val="90000"/>
              </a:lnSpc>
              <a:tabLst>
                <a:tab pos="739775" algn="l"/>
                <a:tab pos="1020763" algn="l"/>
                <a:tab pos="1257300" algn="l"/>
              </a:tabLst>
            </a:pPr>
            <a:r>
              <a:rPr lang="en-US" sz="2400" dirty="0">
                <a:solidFill>
                  <a:srgbClr val="000000"/>
                </a:solidFill>
                <a:ea typeface="MS PGothic" charset="0"/>
              </a:rPr>
              <a:t>The two processes share two variables:</a:t>
            </a:r>
          </a:p>
          <a:p>
            <a:pPr lvl="1">
              <a:lnSpc>
                <a:spcPct val="90000"/>
              </a:lnSpc>
              <a:tabLst>
                <a:tab pos="739775" algn="l"/>
                <a:tab pos="1020763" algn="l"/>
                <a:tab pos="1257300" algn="l"/>
              </a:tabLst>
            </a:pPr>
            <a:r>
              <a:rPr lang="en-US" sz="2400" b="1" dirty="0" err="1">
                <a:ea typeface="MS PGothic" charset="0"/>
              </a:rPr>
              <a:t>int</a:t>
            </a:r>
            <a:r>
              <a:rPr lang="en-US" sz="2400" b="1" dirty="0">
                <a:ea typeface="MS PGothic" charset="0"/>
              </a:rPr>
              <a:t> turn; </a:t>
            </a:r>
          </a:p>
          <a:p>
            <a:pPr lvl="1">
              <a:lnSpc>
                <a:spcPct val="90000"/>
              </a:lnSpc>
              <a:tabLst>
                <a:tab pos="739775" algn="l"/>
                <a:tab pos="1020763" algn="l"/>
                <a:tab pos="1257300" algn="l"/>
              </a:tabLst>
            </a:pPr>
            <a:r>
              <a:rPr lang="en-US" sz="2400" b="1" dirty="0">
                <a:ea typeface="MS PGothic" charset="0"/>
              </a:rPr>
              <a:t>Boolean flag[2]</a:t>
            </a:r>
          </a:p>
          <a:p>
            <a:pPr lvl="1">
              <a:lnSpc>
                <a:spcPct val="90000"/>
              </a:lnSpc>
              <a:tabLst>
                <a:tab pos="739775" algn="l"/>
                <a:tab pos="1020763" algn="l"/>
                <a:tab pos="1257300" algn="l"/>
              </a:tabLst>
            </a:pPr>
            <a:endParaRPr lang="en-US" sz="2400" b="1" dirty="0">
              <a:solidFill>
                <a:srgbClr val="000000"/>
              </a:solidFill>
              <a:ea typeface="MS PGothic" charset="0"/>
            </a:endParaRPr>
          </a:p>
          <a:p>
            <a:pPr>
              <a:lnSpc>
                <a:spcPct val="90000"/>
              </a:lnSpc>
              <a:tabLst>
                <a:tab pos="739775" algn="l"/>
                <a:tab pos="1020763" algn="l"/>
                <a:tab pos="1257300" algn="l"/>
              </a:tabLst>
            </a:pPr>
            <a:r>
              <a:rPr lang="en-US" sz="2400" dirty="0">
                <a:solidFill>
                  <a:srgbClr val="000000"/>
                </a:solidFill>
                <a:ea typeface="MS PGothic" charset="0"/>
              </a:rPr>
              <a:t>The variable </a:t>
            </a:r>
            <a:r>
              <a:rPr lang="en-US" sz="2400" b="1" dirty="0">
                <a:ea typeface="MS PGothic" charset="0"/>
                <a:cs typeface="Courier New" charset="0"/>
              </a:rPr>
              <a:t>turn</a:t>
            </a:r>
            <a:r>
              <a:rPr lang="en-US" sz="2400" dirty="0">
                <a:solidFill>
                  <a:srgbClr val="000000"/>
                </a:solidFill>
                <a:ea typeface="MS PGothic" charset="0"/>
              </a:rPr>
              <a:t> indicates whose turn it is to enter the critical section</a:t>
            </a:r>
          </a:p>
          <a:p>
            <a:pPr>
              <a:lnSpc>
                <a:spcPct val="90000"/>
              </a:lnSpc>
              <a:tabLst>
                <a:tab pos="739775" algn="l"/>
                <a:tab pos="1020763" algn="l"/>
                <a:tab pos="1257300" algn="l"/>
              </a:tabLst>
            </a:pPr>
            <a:r>
              <a:rPr lang="en-US" sz="2400" dirty="0">
                <a:solidFill>
                  <a:srgbClr val="000000"/>
                </a:solidFill>
                <a:ea typeface="MS PGothic" charset="0"/>
              </a:rPr>
              <a:t>The </a:t>
            </a:r>
            <a:r>
              <a:rPr lang="en-US" sz="2400" b="1" dirty="0">
                <a:ea typeface="MS PGothic" charset="0"/>
                <a:cs typeface="Courier New" charset="0"/>
              </a:rPr>
              <a:t>flag </a:t>
            </a:r>
            <a:r>
              <a:rPr lang="en-US" sz="2400" dirty="0">
                <a:solidFill>
                  <a:srgbClr val="000000"/>
                </a:solidFill>
                <a:ea typeface="MS PGothic" charset="0"/>
              </a:rPr>
              <a:t>array is used to indicate if a process is ready to enter the critical section. </a:t>
            </a:r>
            <a:r>
              <a:rPr lang="en-US" sz="2400" b="1" dirty="0">
                <a:ea typeface="MS PGothic" charset="0"/>
                <a:cs typeface="Courier New" charset="0"/>
              </a:rPr>
              <a:t>flag[</a:t>
            </a:r>
            <a:r>
              <a:rPr lang="en-US" sz="2400" b="1" dirty="0" err="1">
                <a:ea typeface="MS PGothic" charset="0"/>
                <a:cs typeface="Courier New" charset="0"/>
              </a:rPr>
              <a:t>i</a:t>
            </a:r>
            <a:r>
              <a:rPr lang="en-US" sz="2400" b="1" dirty="0">
                <a:ea typeface="MS PGothic" charset="0"/>
                <a:cs typeface="Courier New" charset="0"/>
              </a:rPr>
              <a:t>] = </a:t>
            </a:r>
            <a:r>
              <a:rPr lang="en-US" sz="2400" b="1" i="1" dirty="0">
                <a:ea typeface="MS PGothic" charset="0"/>
                <a:cs typeface="Courier New" charset="0"/>
              </a:rPr>
              <a:t>true</a:t>
            </a:r>
            <a:r>
              <a:rPr lang="en-US" sz="2400" dirty="0">
                <a:solidFill>
                  <a:srgbClr val="000000"/>
                </a:solidFill>
                <a:ea typeface="MS PGothic" charset="0"/>
              </a:rPr>
              <a:t>  implies that process </a:t>
            </a:r>
            <a:r>
              <a:rPr lang="en-US" sz="2400" b="1" dirty="0">
                <a:solidFill>
                  <a:srgbClr val="000000"/>
                </a:solidFill>
                <a:ea typeface="MS PGothic" charset="0"/>
                <a:cs typeface="Courier New" charset="0"/>
              </a:rPr>
              <a:t>P</a:t>
            </a:r>
            <a:r>
              <a:rPr lang="en-US" sz="2400" b="1" baseline="-25000" dirty="0">
                <a:solidFill>
                  <a:srgbClr val="000000"/>
                </a:solidFill>
                <a:ea typeface="MS PGothic" charset="0"/>
                <a:cs typeface="Courier New" charset="0"/>
              </a:rPr>
              <a:t>i</a:t>
            </a:r>
            <a:r>
              <a:rPr lang="en-US" sz="2400" dirty="0">
                <a:solidFill>
                  <a:srgbClr val="000000"/>
                </a:solidFill>
                <a:ea typeface="MS PGothic" charset="0"/>
              </a:rPr>
              <a:t> is ready!</a:t>
            </a:r>
          </a:p>
          <a:p>
            <a:endParaRPr lang="en-US" dirty="0">
              <a:ea typeface="MS PGothic" charset="0"/>
            </a:endParaRPr>
          </a:p>
        </p:txBody>
      </p:sp>
    </p:spTree>
    <p:extLst>
      <p:ext uri="{BB962C8B-B14F-4D97-AF65-F5344CB8AC3E}">
        <p14:creationId xmlns:p14="http://schemas.microsoft.com/office/powerpoint/2010/main" val="829575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9B39C2CA-DF68-9348-9560-B303065FAB9B}" type="slidenum">
              <a:rPr lang="en-US">
                <a:latin typeface="Times New Roman" charset="0"/>
              </a:rPr>
              <a:pPr/>
              <a:t>17</a:t>
            </a:fld>
            <a:endParaRPr lang="en-US">
              <a:latin typeface="Times New Roman"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rPr>
              <a:t>Question: How to control turns?</a:t>
            </a:r>
          </a:p>
        </p:txBody>
      </p:sp>
    </p:spTree>
    <p:extLst>
      <p:ext uri="{BB962C8B-B14F-4D97-AF65-F5344CB8AC3E}">
        <p14:creationId xmlns:p14="http://schemas.microsoft.com/office/powerpoint/2010/main" val="121362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DA1ED9F2-6526-5045-A4E9-003115D19901}" type="slidenum">
              <a:rPr lang="en-US">
                <a:latin typeface="Times New Roman" charset="0"/>
              </a:rPr>
              <a:pPr/>
              <a:t>18</a:t>
            </a:fld>
            <a:endParaRPr lang="en-US">
              <a:latin typeface="Times New Roman" charset="0"/>
            </a:endParaRPr>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60952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7500" lnSpcReduction="20000"/>
          </a:bodyPr>
          <a:lstStyle/>
          <a:p>
            <a:pPr>
              <a:lnSpc>
                <a:spcPct val="90000"/>
              </a:lnSpc>
              <a:tabLst>
                <a:tab pos="739775" algn="l"/>
                <a:tab pos="1020763" algn="l"/>
                <a:tab pos="1257300" algn="l"/>
              </a:tabLst>
            </a:pPr>
            <a:r>
              <a:rPr lang="en-US" sz="2800" dirty="0">
                <a:ea typeface="MS PGothic" charset="0"/>
              </a:rPr>
              <a:t>Many systems provide hardware support for implementing the critical section code.</a:t>
            </a:r>
          </a:p>
          <a:p>
            <a:pPr>
              <a:lnSpc>
                <a:spcPct val="90000"/>
              </a:lnSpc>
              <a:tabLst>
                <a:tab pos="739775" algn="l"/>
                <a:tab pos="1020763" algn="l"/>
                <a:tab pos="1257300" algn="l"/>
              </a:tabLst>
            </a:pPr>
            <a:r>
              <a:rPr lang="en-US" sz="2800" dirty="0">
                <a:ea typeface="MS PGothic" charset="0"/>
              </a:rPr>
              <a:t>All solutions below based on idea of </a:t>
            </a:r>
            <a:r>
              <a:rPr lang="en-US" sz="2800" b="1" dirty="0">
                <a:solidFill>
                  <a:srgbClr val="3366FF"/>
                </a:solidFill>
                <a:ea typeface="MS PGothic" charset="0"/>
              </a:rPr>
              <a:t>locking</a:t>
            </a:r>
          </a:p>
          <a:p>
            <a:pPr lvl="1">
              <a:lnSpc>
                <a:spcPct val="90000"/>
              </a:lnSpc>
              <a:tabLst>
                <a:tab pos="739775" algn="l"/>
                <a:tab pos="1020763" algn="l"/>
                <a:tab pos="1257300" algn="l"/>
              </a:tabLst>
            </a:pPr>
            <a:r>
              <a:rPr lang="en-US" sz="2400" dirty="0">
                <a:ea typeface="MS PGothic" charset="0"/>
              </a:rPr>
              <a:t>Protecting critical regions via locks</a:t>
            </a:r>
          </a:p>
          <a:p>
            <a:pPr lvl="1">
              <a:lnSpc>
                <a:spcPct val="90000"/>
              </a:lnSpc>
              <a:tabLst>
                <a:tab pos="739775" algn="l"/>
                <a:tab pos="1020763" algn="l"/>
                <a:tab pos="1257300" algn="l"/>
              </a:tabLst>
            </a:pPr>
            <a:endParaRPr lang="en-US" sz="2400" dirty="0">
              <a:ea typeface="MS PGothic" charset="0"/>
            </a:endParaRPr>
          </a:p>
          <a:p>
            <a:pPr>
              <a:lnSpc>
                <a:spcPct val="90000"/>
              </a:lnSpc>
              <a:tabLst>
                <a:tab pos="739775" algn="l"/>
                <a:tab pos="1020763" algn="l"/>
                <a:tab pos="1257300" algn="l"/>
              </a:tabLst>
            </a:pPr>
            <a:r>
              <a:rPr lang="en-US" sz="2800" dirty="0">
                <a:ea typeface="MS PGothic" charset="0"/>
              </a:rPr>
              <a:t>Uniprocessors – </a:t>
            </a:r>
            <a:r>
              <a:rPr lang="en-US" sz="2800" dirty="0">
                <a:solidFill>
                  <a:srgbClr val="FF0000"/>
                </a:solidFill>
                <a:ea typeface="MS PGothic" charset="0"/>
              </a:rPr>
              <a:t>Disable interrupts</a:t>
            </a:r>
          </a:p>
          <a:p>
            <a:pPr lvl="1">
              <a:lnSpc>
                <a:spcPct val="90000"/>
              </a:lnSpc>
              <a:tabLst>
                <a:tab pos="739775" algn="l"/>
                <a:tab pos="1020763" algn="l"/>
                <a:tab pos="1257300" algn="l"/>
              </a:tabLst>
            </a:pPr>
            <a:r>
              <a:rPr lang="en-US" sz="2400" dirty="0">
                <a:ea typeface="MS PGothic" charset="0"/>
              </a:rPr>
              <a:t>Running code cannot be preempted</a:t>
            </a:r>
          </a:p>
          <a:p>
            <a:pPr lvl="1">
              <a:lnSpc>
                <a:spcPct val="90000"/>
              </a:lnSpc>
              <a:tabLst>
                <a:tab pos="739775" algn="l"/>
                <a:tab pos="1020763" algn="l"/>
                <a:tab pos="1257300" algn="l"/>
              </a:tabLst>
            </a:pPr>
            <a:r>
              <a:rPr lang="en-US" sz="2400" dirty="0">
                <a:ea typeface="MS PGothic" charset="0"/>
              </a:rPr>
              <a:t>Generally too inefficient on multiprocessor systems</a:t>
            </a:r>
          </a:p>
          <a:p>
            <a:pPr>
              <a:lnSpc>
                <a:spcPct val="90000"/>
              </a:lnSpc>
              <a:tabLst>
                <a:tab pos="739775" algn="l"/>
                <a:tab pos="1020763" algn="l"/>
                <a:tab pos="1257300" algn="l"/>
              </a:tabLst>
            </a:pPr>
            <a:endParaRPr lang="en-US" sz="2800" dirty="0">
              <a:ea typeface="MS PGothic" charset="0"/>
            </a:endParaRPr>
          </a:p>
          <a:p>
            <a:pPr>
              <a:lnSpc>
                <a:spcPct val="90000"/>
              </a:lnSpc>
              <a:tabLst>
                <a:tab pos="739775" algn="l"/>
                <a:tab pos="1020763" algn="l"/>
                <a:tab pos="1257300" algn="l"/>
              </a:tabLst>
            </a:pPr>
            <a:r>
              <a:rPr lang="en-US" sz="2800" dirty="0">
                <a:ea typeface="MS PGothic" charset="0"/>
              </a:rPr>
              <a:t>Special atomic hardware instructions</a:t>
            </a:r>
          </a:p>
          <a:p>
            <a:pPr lvl="2">
              <a:lnSpc>
                <a:spcPct val="90000"/>
              </a:lnSpc>
              <a:tabLst>
                <a:tab pos="739775" algn="l"/>
                <a:tab pos="1020763" algn="l"/>
                <a:tab pos="1257300" algn="l"/>
              </a:tabLst>
            </a:pPr>
            <a:r>
              <a:rPr lang="en-US" dirty="0">
                <a:solidFill>
                  <a:srgbClr val="FF0000"/>
                </a:solidFill>
                <a:ea typeface="MS PGothic" charset="0"/>
              </a:rPr>
              <a:t>Atomic</a:t>
            </a:r>
            <a:r>
              <a:rPr lang="en-US" dirty="0">
                <a:ea typeface="MS PGothic" charset="0"/>
              </a:rPr>
              <a:t> = non-interruptible</a:t>
            </a:r>
          </a:p>
          <a:p>
            <a:pPr lvl="1">
              <a:lnSpc>
                <a:spcPct val="90000"/>
              </a:lnSpc>
              <a:tabLst>
                <a:tab pos="739775" algn="l"/>
                <a:tab pos="1020763" algn="l"/>
                <a:tab pos="1257300" algn="l"/>
              </a:tabLst>
            </a:pPr>
            <a:r>
              <a:rPr lang="en-US" sz="2400" dirty="0">
                <a:ea typeface="MS PGothic" charset="0"/>
              </a:rPr>
              <a:t>Either test memory word and set value</a:t>
            </a:r>
          </a:p>
          <a:p>
            <a:pPr lvl="1">
              <a:lnSpc>
                <a:spcPct val="90000"/>
              </a:lnSpc>
              <a:tabLst>
                <a:tab pos="739775" algn="l"/>
                <a:tab pos="1020763" algn="l"/>
                <a:tab pos="1257300" algn="l"/>
              </a:tabLst>
            </a:pPr>
            <a:r>
              <a:rPr lang="en-US" sz="2400" dirty="0">
                <a:ea typeface="MS PGothic" charset="0"/>
              </a:rPr>
              <a:t>Or swap contents of two memory words</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 a uniprocessor system, concurrent processes cannot have overlapped execution;</a:t>
            </a:r>
          </a:p>
          <a:p>
            <a:r>
              <a:rPr lang="en-US" sz="1200" kern="1200" baseline="0" dirty="0">
                <a:solidFill>
                  <a:schemeClr val="tx1"/>
                </a:solidFill>
                <a:latin typeface="+mn-lt"/>
                <a:ea typeface="+mn-ea"/>
                <a:cs typeface="+mn-cs"/>
              </a:rPr>
              <a:t>they can only be interleaved. Furthermore, a process will continue to run until it</a:t>
            </a:r>
          </a:p>
          <a:p>
            <a:r>
              <a:rPr lang="en-US" sz="1200" kern="1200" baseline="0" dirty="0">
                <a:solidFill>
                  <a:schemeClr val="tx1"/>
                </a:solidFill>
                <a:latin typeface="+mn-lt"/>
                <a:ea typeface="+mn-ea"/>
                <a:cs typeface="+mn-cs"/>
              </a:rPr>
              <a:t>invokes an OS service or until it is interrupted. Therefore, to guarantee mutual exclusion,</a:t>
            </a:r>
          </a:p>
          <a:p>
            <a:r>
              <a:rPr lang="en-US" sz="1200" kern="1200" baseline="0" dirty="0">
                <a:solidFill>
                  <a:schemeClr val="tx1"/>
                </a:solidFill>
                <a:latin typeface="+mn-lt"/>
                <a:ea typeface="+mn-ea"/>
                <a:cs typeface="+mn-cs"/>
              </a:rPr>
              <a:t>it is sufficient to prevent a process from being interrupted. This capability</a:t>
            </a:r>
          </a:p>
          <a:p>
            <a:r>
              <a:rPr lang="en-US" sz="1200" kern="1200" baseline="0" dirty="0">
                <a:solidFill>
                  <a:schemeClr val="tx1"/>
                </a:solidFill>
                <a:latin typeface="+mn-lt"/>
                <a:ea typeface="+mn-ea"/>
                <a:cs typeface="+mn-cs"/>
              </a:rPr>
              <a:t>can be provided in the form of primitives defined by the OS kernel for disabling and</a:t>
            </a:r>
          </a:p>
          <a:p>
            <a:r>
              <a:rPr lang="en-US" sz="1200" kern="1200" baseline="0" dirty="0">
                <a:solidFill>
                  <a:schemeClr val="tx1"/>
                </a:solidFill>
                <a:latin typeface="+mn-lt"/>
                <a:ea typeface="+mn-ea"/>
                <a:cs typeface="+mn-cs"/>
              </a:rPr>
              <a:t>enabling interrupts.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Because the critical section cannot be interrupted, mutual exclusion is guaranteed.</a:t>
            </a:r>
          </a:p>
          <a:p>
            <a:r>
              <a:rPr lang="en-US" sz="1200" kern="1200" baseline="0" dirty="0">
                <a:solidFill>
                  <a:schemeClr val="tx1"/>
                </a:solidFill>
                <a:latin typeface="+mn-lt"/>
                <a:ea typeface="+mn-ea"/>
                <a:cs typeface="+mn-cs"/>
              </a:rPr>
              <a:t>The price of this approach, however, is high. The efficiency of execution could</a:t>
            </a:r>
          </a:p>
          <a:p>
            <a:r>
              <a:rPr lang="en-US" sz="1200" kern="1200" baseline="0" dirty="0">
                <a:solidFill>
                  <a:schemeClr val="tx1"/>
                </a:solidFill>
                <a:latin typeface="+mn-lt"/>
                <a:ea typeface="+mn-ea"/>
                <a:cs typeface="+mn-cs"/>
              </a:rPr>
              <a:t>be noticeably degraded because the processor is limited in its ability to interleave</a:t>
            </a:r>
          </a:p>
          <a:p>
            <a:r>
              <a:rPr lang="en-US" sz="1200" kern="1200" baseline="0" dirty="0">
                <a:solidFill>
                  <a:schemeClr val="tx1"/>
                </a:solidFill>
                <a:latin typeface="+mn-lt"/>
                <a:ea typeface="+mn-ea"/>
                <a:cs typeface="+mn-cs"/>
              </a:rPr>
              <a:t>processes. Another problem is that this approach will not work in a multiprocessor</a:t>
            </a:r>
          </a:p>
          <a:p>
            <a:r>
              <a:rPr lang="en-US" sz="1200" kern="1200" baseline="0" dirty="0">
                <a:solidFill>
                  <a:schemeClr val="tx1"/>
                </a:solidFill>
                <a:latin typeface="+mn-lt"/>
                <a:ea typeface="+mn-ea"/>
                <a:cs typeface="+mn-cs"/>
              </a:rPr>
              <a:t>architecture. When the computer includes more than one processor, it is possible (and</a:t>
            </a:r>
          </a:p>
          <a:p>
            <a:r>
              <a:rPr lang="en-US" sz="1200" kern="1200" baseline="0" dirty="0">
                <a:solidFill>
                  <a:schemeClr val="tx1"/>
                </a:solidFill>
                <a:latin typeface="+mn-lt"/>
                <a:ea typeface="+mn-ea"/>
                <a:cs typeface="+mn-cs"/>
              </a:rPr>
              <a:t>typical) for more than one process to be executing at a time. In this case, disabled</a:t>
            </a:r>
          </a:p>
          <a:p>
            <a:r>
              <a:rPr lang="en-US" sz="1200" kern="1200" baseline="0" dirty="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83934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381000" y="685800"/>
            <a:ext cx="6096000" cy="3429000"/>
          </a:xfrm>
          <a:ln/>
        </p:spPr>
      </p:sp>
      <p:sp>
        <p:nvSpPr>
          <p:cNvPr id="860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6043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681B61FF-577B-A741-9A54-C57615E7B17B}" type="slidenum">
              <a:rPr lang="en-US">
                <a:latin typeface="Times New Roman" charset="0"/>
              </a:rPr>
              <a:pPr/>
              <a:t>21</a:t>
            </a:fld>
            <a:endParaRPr lang="en-US">
              <a:latin typeface="Times New Roman"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77093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Submitted before 9/9/2018</a:t>
            </a:r>
          </a:p>
        </p:txBody>
      </p:sp>
      <p:sp>
        <p:nvSpPr>
          <p:cNvPr id="4" name="Slide Number Placeholder 3"/>
          <p:cNvSpPr>
            <a:spLocks noGrp="1"/>
          </p:cNvSpPr>
          <p:nvPr>
            <p:ph type="sldNum" sz="quarter" idx="5"/>
          </p:nvPr>
        </p:nvSpPr>
        <p:spPr/>
        <p:txBody>
          <a:bodyPr/>
          <a:lstStyle/>
          <a:p>
            <a:pPr>
              <a:defRPr/>
            </a:pPr>
            <a:fld id="{E125A137-AA7B-6040-BEE2-8CA520FC8CED}" type="slidenum">
              <a:rPr lang="en-US" smtClean="0"/>
              <a:pPr>
                <a:defRPr/>
              </a:pPr>
              <a:t>2</a:t>
            </a:fld>
            <a:endParaRPr lang="en-US"/>
          </a:p>
        </p:txBody>
      </p:sp>
    </p:spTree>
    <p:extLst>
      <p:ext uri="{BB962C8B-B14F-4D97-AF65-F5344CB8AC3E}">
        <p14:creationId xmlns:p14="http://schemas.microsoft.com/office/powerpoint/2010/main" val="1962629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D053C7AE-86B0-7744-BCFA-77D6359A591F}" type="slidenum">
              <a:rPr lang="en-US">
                <a:latin typeface="Times New Roman" charset="0"/>
              </a:rPr>
              <a:pPr/>
              <a:t>22</a:t>
            </a:fld>
            <a:endParaRPr lang="en-US">
              <a:latin typeface="Times New Roman"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08688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38" tIns="44425" rIns="90438" bIns="44425" numCol="1" anchor="t" anchorCtr="0" compatLnSpc="1">
            <a:prstTxWarp prst="textNoShape">
              <a:avLst/>
            </a:prstTxWarp>
            <a:normAutofit lnSpcReduction="10000"/>
          </a:bodyPr>
          <a:lstStyle/>
          <a:p>
            <a:pPr eaLnBrk="1" hangingPunct="1"/>
            <a:r>
              <a:rPr lang="en-US" altLang="zh-CN" baseline="0" dirty="0">
                <a:latin typeface="Calibri" charset="0"/>
                <a:ea typeface="SimSun" charset="0"/>
                <a:cs typeface="SimSun" charset="0"/>
              </a:rPr>
              <a:t>Fall’18: 1-6 10 Minutes. 09b to be continued as 10a on slide 7.</a:t>
            </a:r>
          </a:p>
          <a:p>
            <a:pPr eaLnBrk="1" hangingPunct="1"/>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Fall’17: Lost one lecture due to Hurricane Irma. Didn’t cover Lec08 Slides 12-15.</a:t>
            </a:r>
          </a:p>
          <a:p>
            <a:pPr eaLnBrk="1" hangingPunct="1"/>
            <a:r>
              <a:rPr lang="en-US" altLang="zh-CN" baseline="0" dirty="0">
                <a:latin typeface="Calibri" charset="0"/>
                <a:ea typeface="SimSun" charset="0"/>
                <a:cs typeface="SimSun" charset="0"/>
              </a:rPr>
              <a:t>Spring’17: Present 03b2-Process Control first: 25 minutes.</a:t>
            </a:r>
          </a:p>
          <a:p>
            <a:pPr eaLnBrk="1" hangingPunct="1"/>
            <a:r>
              <a:rPr lang="en-US" altLang="zh-CN" baseline="0" dirty="0">
                <a:latin typeface="Calibri" charset="0"/>
                <a:ea typeface="SimSun" charset="0"/>
                <a:cs typeface="SimSun" charset="0"/>
              </a:rPr>
              <a:t>Fall16: 2 Minutes Project 2 see the two slides prior to this one.</a:t>
            </a:r>
          </a:p>
          <a:p>
            <a:pPr eaLnBrk="1" hangingPunct="1"/>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Fall’15: 5 Minutes Lec03a-Process Part 2: </a:t>
            </a:r>
            <a:r>
              <a:rPr lang="en-US" altLang="zh-CN" b="0" baseline="0" dirty="0">
                <a:solidFill>
                  <a:srgbClr val="FF0000"/>
                </a:solidFill>
                <a:latin typeface="Calibri" charset="0"/>
                <a:ea typeface="SimSun" charset="0"/>
                <a:cs typeface="SimSun" charset="0"/>
              </a:rPr>
              <a:t>slides 16-20</a:t>
            </a:r>
          </a:p>
          <a:p>
            <a:pPr eaLnBrk="1" hangingPunct="1"/>
            <a:r>
              <a:rPr lang="en-US" altLang="zh-CN" baseline="0" dirty="0">
                <a:latin typeface="Calibri" charset="0"/>
                <a:ea typeface="SimSun" charset="0"/>
                <a:cs typeface="SimSun" charset="0"/>
              </a:rPr>
              <a:t>40 Minutes Slides</a:t>
            </a:r>
            <a:r>
              <a:rPr lang="en-US" altLang="zh-CN" b="1" baseline="0" dirty="0">
                <a:latin typeface="Calibri" charset="0"/>
                <a:ea typeface="SimSun" charset="0"/>
                <a:cs typeface="SimSun" charset="0"/>
              </a:rPr>
              <a:t>: 3-14 </a:t>
            </a:r>
            <a:r>
              <a:rPr lang="en-US" altLang="zh-CN" baseline="0" dirty="0">
                <a:latin typeface="Calibri" charset="0"/>
                <a:ea typeface="SimSun" charset="0"/>
                <a:cs typeface="SimSun" charset="0"/>
              </a:rPr>
              <a:t>rather than 3-18 (expected) Slides 15-24 should be covered next time.</a:t>
            </a:r>
          </a:p>
          <a:p>
            <a:pPr marL="171450" indent="-171450" eaLnBrk="1" hangingPunct="1">
              <a:buFont typeface="Arial"/>
              <a:buChar char="•"/>
            </a:pPr>
            <a:endParaRPr lang="en-US" altLang="zh-CN" baseline="0" dirty="0">
              <a:latin typeface="Calibri" charset="0"/>
              <a:ea typeface="SimSun" charset="0"/>
              <a:cs typeface="SimSun" charset="0"/>
            </a:endParaRPr>
          </a:p>
          <a:p>
            <a:pPr marL="171450" indent="-171450">
              <a:buFont typeface="Arial"/>
              <a:buChar char="•"/>
            </a:pPr>
            <a:r>
              <a:rPr lang="en-US" dirty="0">
                <a:latin typeface="Helvetica" charset="0"/>
                <a:ea typeface="MS PGothic" charset="0"/>
              </a:rPr>
              <a:t>To present the concept of process synchronization.</a:t>
            </a:r>
          </a:p>
          <a:p>
            <a:pPr marL="171450" indent="-171450">
              <a:buFont typeface="Arial"/>
              <a:buChar char="•"/>
            </a:pPr>
            <a:r>
              <a:rPr lang="en-US" dirty="0">
                <a:latin typeface="Helvetica" charset="0"/>
                <a:ea typeface="MS PGothic" charset="0"/>
              </a:rPr>
              <a:t>To introduce the </a:t>
            </a:r>
            <a:r>
              <a:rPr lang="en-US" b="1" dirty="0">
                <a:latin typeface="Helvetica" charset="0"/>
                <a:ea typeface="MS PGothic" charset="0"/>
              </a:rPr>
              <a:t>critical-section </a:t>
            </a:r>
            <a:r>
              <a:rPr lang="en-US" dirty="0">
                <a:latin typeface="Helvetica" charset="0"/>
                <a:ea typeface="MS PGothic" charset="0"/>
              </a:rPr>
              <a:t>problem, whose solutions can be used to ensure the consistency of shared data</a:t>
            </a:r>
          </a:p>
          <a:p>
            <a:pPr marL="171450" indent="-171450">
              <a:buFont typeface="Arial"/>
              <a:buChar char="•"/>
            </a:pPr>
            <a:r>
              <a:rPr lang="en-US" dirty="0">
                <a:latin typeface="Helvetica" charset="0"/>
                <a:ea typeface="MS PGothic" charset="0"/>
              </a:rPr>
              <a:t>To present both software and hardware solutions of the critical-section problem</a:t>
            </a:r>
          </a:p>
          <a:p>
            <a:pPr marL="171450" indent="-171450">
              <a:buFont typeface="Arial"/>
              <a:buChar char="•"/>
            </a:pPr>
            <a:r>
              <a:rPr lang="en-US" dirty="0">
                <a:latin typeface="Helvetica" charset="0"/>
                <a:ea typeface="MS PGothic" charset="0"/>
              </a:rPr>
              <a:t>To examine several classical process-synchronization problems</a:t>
            </a:r>
          </a:p>
          <a:p>
            <a:pPr marL="171450" indent="-171450">
              <a:buFont typeface="Arial"/>
              <a:buChar char="•"/>
            </a:pPr>
            <a:r>
              <a:rPr lang="en-US" dirty="0">
                <a:latin typeface="Helvetica" charset="0"/>
                <a:ea typeface="MS PGothic" charset="0"/>
              </a:rPr>
              <a:t>To explore several tools that are used to solve process synchronization problems</a:t>
            </a:r>
            <a:endParaRPr lang="en-US" altLang="zh-CN" dirty="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75885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Write on the whiteboard to illustrate the problem.</a:t>
            </a:r>
          </a:p>
          <a:p>
            <a:r>
              <a:rPr lang="en-US" sz="1200" kern="1200" baseline="0" dirty="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896203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our second example, consider two process, P3 and P4, that share global variables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and c , with initial values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1 and c = 2 . At some point in its execution, P3 executes the assignment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and at some point in its execution, P4 executes the assignment c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3 and c = 5 . If P4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4 and c = 3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83725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central themes of operating system design are all concerned with the management of processes and threads: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Multiprogramming: </a:t>
            </a:r>
            <a:r>
              <a:rPr lang="en-US" sz="1200" b="0" kern="1200" baseline="0" dirty="0">
                <a:solidFill>
                  <a:schemeClr val="tx1"/>
                </a:solidFill>
                <a:latin typeface="+mn-lt"/>
                <a:ea typeface="+mn-ea"/>
                <a:cs typeface="+mn-cs"/>
              </a:rPr>
              <a:t>The management of multiple processes within a uniprocessor </a:t>
            </a:r>
            <a:r>
              <a:rPr lang="en-US" sz="1200" kern="1200" baseline="0" dirty="0">
                <a:solidFill>
                  <a:schemeClr val="tx1"/>
                </a:solidFill>
                <a:latin typeface="+mn-lt"/>
                <a:ea typeface="+mn-ea"/>
                <a:cs typeface="+mn-cs"/>
              </a:rPr>
              <a:t>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Multiprocessing : </a:t>
            </a:r>
            <a:r>
              <a:rPr lang="en-US" sz="1200" b="0" kern="1200" baseline="0" dirty="0">
                <a:solidFill>
                  <a:schemeClr val="tx1"/>
                </a:solidFill>
                <a:latin typeface="+mn-lt"/>
                <a:ea typeface="+mn-ea"/>
                <a:cs typeface="+mn-cs"/>
              </a:rPr>
              <a:t>The management of multiple processes within a multiprocessor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Distributed processing: </a:t>
            </a:r>
            <a:r>
              <a:rPr lang="en-US" sz="1200" b="0" kern="1200" baseline="0" dirty="0">
                <a:solidFill>
                  <a:schemeClr val="tx1"/>
                </a:solidFill>
                <a:latin typeface="+mn-lt"/>
                <a:ea typeface="+mn-ea"/>
                <a:cs typeface="+mn-cs"/>
              </a:rPr>
              <a:t>The management of multiple processes executing on </a:t>
            </a:r>
            <a:r>
              <a:rPr lang="en-US" sz="1200" kern="1200" baseline="0" dirty="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val="1448736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case of competing processes three control problems must be faced. First is the need for </a:t>
            </a:r>
            <a:r>
              <a:rPr lang="en-US" sz="1200" b="1" kern="1200" baseline="0" dirty="0">
                <a:solidFill>
                  <a:schemeClr val="tx1"/>
                </a:solidFill>
                <a:latin typeface="+mn-lt"/>
                <a:ea typeface="+mn-ea"/>
                <a:cs typeface="+mn-cs"/>
              </a:rPr>
              <a:t>mutual exclusion . </a:t>
            </a:r>
            <a:r>
              <a:rPr lang="en-US" sz="1200" b="0" kern="1200" baseline="0" dirty="0">
                <a:solidFill>
                  <a:schemeClr val="tx1"/>
                </a:solidFill>
                <a:latin typeface="+mn-lt"/>
                <a:ea typeface="+mn-ea"/>
                <a:cs typeface="+mn-cs"/>
              </a:rPr>
              <a:t>Suppose two or more processes require </a:t>
            </a:r>
            <a:r>
              <a:rPr lang="en-US" sz="1200" kern="1200" baseline="0" dirty="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a:solidFill>
                  <a:schemeClr val="tx1"/>
                </a:solidFill>
                <a:latin typeface="+mn-lt"/>
                <a:ea typeface="+mn-ea"/>
                <a:cs typeface="+mn-cs"/>
              </a:rPr>
              <a:t>critical resource , </a:t>
            </a:r>
            <a:r>
              <a:rPr lang="en-US" sz="1200" b="0" kern="1200" baseline="0" dirty="0">
                <a:solidFill>
                  <a:schemeClr val="tx1"/>
                </a:solidFill>
                <a:latin typeface="+mn-lt"/>
                <a:ea typeface="+mn-ea"/>
                <a:cs typeface="+mn-cs"/>
              </a:rPr>
              <a:t>and the portion of the program that uses it as a </a:t>
            </a:r>
            <a:r>
              <a:rPr lang="en-US" sz="1200" b="1" kern="1200" baseline="0" dirty="0">
                <a:solidFill>
                  <a:schemeClr val="tx1"/>
                </a:solidFill>
                <a:latin typeface="+mn-lt"/>
                <a:ea typeface="+mn-ea"/>
                <a:cs typeface="+mn-cs"/>
              </a:rPr>
              <a:t>critical section </a:t>
            </a:r>
            <a:r>
              <a:rPr lang="en-US" sz="1200" b="0" kern="1200" baseline="0" dirty="0">
                <a:solidFill>
                  <a:schemeClr val="tx1"/>
                </a:solidFill>
                <a:latin typeface="+mn-lt"/>
                <a:ea typeface="+mn-ea"/>
                <a:cs typeface="+mn-cs"/>
              </a:rPr>
              <a:t>of the program. It is important that only one program at a time be </a:t>
            </a:r>
            <a:r>
              <a:rPr lang="en-US" sz="1200" kern="1200" baseline="0" dirty="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enforcement of mutual exclusion creates two additional control problems. One is that of </a:t>
            </a:r>
            <a:r>
              <a:rPr lang="en-US" sz="1200" b="1" kern="1200" baseline="0" dirty="0">
                <a:solidFill>
                  <a:schemeClr val="tx1"/>
                </a:solidFill>
                <a:latin typeface="+mn-lt"/>
                <a:ea typeface="+mn-ea"/>
                <a:cs typeface="+mn-cs"/>
              </a:rPr>
              <a:t>deadlock . </a:t>
            </a:r>
            <a:r>
              <a:rPr lang="en-US" sz="1200" b="0" kern="1200" baseline="0" dirty="0">
                <a:solidFill>
                  <a:schemeClr val="tx1"/>
                </a:solidFill>
                <a:latin typeface="+mn-lt"/>
                <a:ea typeface="+mn-ea"/>
                <a:cs typeface="+mn-cs"/>
              </a:rPr>
              <a:t>For example, consider two processes, P1 and P2, and two </a:t>
            </a:r>
            <a:r>
              <a:rPr lang="en-US" sz="1200" kern="1200" baseline="0" dirty="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final control problem is </a:t>
            </a:r>
            <a:r>
              <a:rPr lang="en-US" sz="1200" b="1" kern="1200" baseline="0" dirty="0">
                <a:solidFill>
                  <a:schemeClr val="tx1"/>
                </a:solidFill>
                <a:latin typeface="+mn-lt"/>
                <a:ea typeface="+mn-ea"/>
                <a:cs typeface="+mn-cs"/>
              </a:rPr>
              <a:t>starvation . </a:t>
            </a:r>
            <a:r>
              <a:rPr lang="en-US" sz="1200" b="0" kern="1200" baseline="0" dirty="0">
                <a:solidFill>
                  <a:schemeClr val="tx1"/>
                </a:solidFill>
                <a:latin typeface="+mn-lt"/>
                <a:ea typeface="+mn-ea"/>
                <a:cs typeface="+mn-cs"/>
              </a:rPr>
              <a:t>Suppose that three processes (P1, P2</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75074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a:p>
          <a:p>
            <a:endParaRPr lang="en-US" dirty="0"/>
          </a:p>
          <a:p>
            <a:r>
              <a:rPr lang="en-US" sz="1200" kern="1200" baseline="0" dirty="0">
                <a:solidFill>
                  <a:schemeClr val="tx1"/>
                </a:solidFill>
                <a:latin typeface="+mn-lt"/>
                <a:ea typeface="+mn-ea"/>
                <a:cs typeface="+mn-cs"/>
              </a:rPr>
              <a:t>Figure 5.1 illustrates the mutual exclusion mechanism in abstract terms. There are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processes to be executed concurrently. </a:t>
            </a:r>
            <a:r>
              <a:rPr lang="en-US" sz="1200" kern="1200" baseline="0" dirty="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remains to examine specific mechanisms for providing the functions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1373798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Any facility or capability that is to provide support for mutual exclusion should</a:t>
            </a:r>
          </a:p>
          <a:p>
            <a:r>
              <a:rPr lang="en-US" sz="1200" kern="1200" baseline="0" dirty="0">
                <a:solidFill>
                  <a:schemeClr val="tx1"/>
                </a:solidFill>
                <a:latin typeface="+mn-lt"/>
                <a:ea typeface="+mn-ea"/>
                <a:cs typeface="+mn-cs"/>
              </a:rPr>
              <a:t>meet the following requirements: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Mutual exclusion must be enforced: Only one process at a time is allowed into</a:t>
            </a:r>
          </a:p>
          <a:p>
            <a:r>
              <a:rPr lang="en-US" sz="1200" kern="1200" baseline="0" dirty="0">
                <a:solidFill>
                  <a:schemeClr val="tx1"/>
                </a:solidFill>
                <a:latin typeface="+mn-lt"/>
                <a:ea typeface="+mn-ea"/>
                <a:cs typeface="+mn-cs"/>
              </a:rPr>
              <a:t>its critical section, among all processes that have critical sections for the same resource or shared object.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process that halts in its noncritical section must do so without interfering</a:t>
            </a:r>
          </a:p>
          <a:p>
            <a:r>
              <a:rPr lang="en-US" sz="1200" kern="1200" baseline="0" dirty="0">
                <a:solidFill>
                  <a:schemeClr val="tx1"/>
                </a:solidFill>
                <a:latin typeface="+mn-lt"/>
                <a:ea typeface="+mn-ea"/>
                <a:cs typeface="+mn-cs"/>
              </a:rPr>
              <a:t>with other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must not be possible for a process requiring access to a critical section to be</a:t>
            </a:r>
          </a:p>
          <a:p>
            <a:r>
              <a:rPr lang="en-US" sz="1200" kern="1200" baseline="0" dirty="0">
                <a:solidFill>
                  <a:schemeClr val="tx1"/>
                </a:solidFill>
                <a:latin typeface="+mn-lt"/>
                <a:ea typeface="+mn-ea"/>
                <a:cs typeface="+mn-cs"/>
              </a:rPr>
              <a:t>delayed indefinitely: no deadlock or starvation.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When no process is in a critical section, any process that requests entry to its</a:t>
            </a:r>
          </a:p>
          <a:p>
            <a:r>
              <a:rPr lang="en-US" sz="1200" kern="1200" baseline="0" dirty="0">
                <a:solidFill>
                  <a:schemeClr val="tx1"/>
                </a:solidFill>
                <a:latin typeface="+mn-lt"/>
                <a:ea typeface="+mn-ea"/>
                <a:cs typeface="+mn-cs"/>
              </a:rPr>
              <a:t>critical section must be permitted to enter without delay.</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5. No assumptions are made about relative process speeds or number of processors.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6. A process remains inside its critical section for a finite time only.</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183330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872067" y="2286001"/>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fld id="{CBBF53CC-D46D-0C49-B45E-59350DB23200}" type="datetime1">
              <a:rPr lang="en-US" smtClean="0"/>
              <a:t>9/12/18</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872067" y="4302966"/>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72161356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437376"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fld id="{7C66A413-49FB-4888-9F11-441202D20B06}" type="datetimeFigureOut">
              <a:rPr lang="en-US" smtClean="0"/>
              <a:pPr>
                <a:defRPr/>
              </a:pPr>
              <a:t>9/12/18</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6437376"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878541"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878541"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88092009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52617A4E-B37F-F64D-BDDB-92D52D159F12}" type="datetime1">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5666D4D-2713-E243-BC16-D9FFB6FB92C9}" type="datetime1">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5"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1</a:t>
            </a:fld>
            <a:endParaRPr lang="en-US"/>
          </a:p>
        </p:txBody>
      </p:sp>
      <p:pic>
        <p:nvPicPr>
          <p:cNvPr id="4" name="Picture 3"/>
          <p:cNvPicPr>
            <a:picLocks noChangeAspect="1"/>
          </p:cNvPicPr>
          <p:nvPr/>
        </p:nvPicPr>
        <p:blipFill>
          <a:blip r:embed="rId3"/>
          <a:stretch>
            <a:fillRect/>
          </a:stretch>
        </p:blipFill>
        <p:spPr>
          <a:xfrm>
            <a:off x="0" y="54801"/>
            <a:ext cx="12192000" cy="450297"/>
          </a:xfrm>
          <a:prstGeom prst="rect">
            <a:avLst/>
          </a:prstGeom>
        </p:spPr>
      </p:pic>
      <p:sp>
        <p:nvSpPr>
          <p:cNvPr id="7" name="TextBox 6"/>
          <p:cNvSpPr txBox="1"/>
          <p:nvPr/>
        </p:nvSpPr>
        <p:spPr>
          <a:xfrm>
            <a:off x="6629400" y="1888693"/>
            <a:ext cx="525780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400" dirty="0">
                <a:solidFill>
                  <a:srgbClr val="FF0000"/>
                </a:solidFill>
                <a:latin typeface="+mn-lt"/>
              </a:rPr>
              <a:t>Fall’16: 47/55 = 85.5%</a:t>
            </a:r>
          </a:p>
        </p:txBody>
      </p:sp>
      <p:grpSp>
        <p:nvGrpSpPr>
          <p:cNvPr id="9" name="Group 8"/>
          <p:cNvGrpSpPr/>
          <p:nvPr/>
        </p:nvGrpSpPr>
        <p:grpSpPr>
          <a:xfrm>
            <a:off x="3748" y="762000"/>
            <a:ext cx="12192000" cy="3959551"/>
            <a:chOff x="-7844852" y="501389"/>
            <a:chExt cx="12192000" cy="3959551"/>
          </a:xfrm>
        </p:grpSpPr>
        <p:pic>
          <p:nvPicPr>
            <p:cNvPr id="6" name="Picture 5"/>
            <p:cNvPicPr>
              <a:picLocks noChangeAspect="1"/>
            </p:cNvPicPr>
            <p:nvPr/>
          </p:nvPicPr>
          <p:blipFill>
            <a:blip r:embed="rId4"/>
            <a:stretch>
              <a:fillRect/>
            </a:stretch>
          </p:blipFill>
          <p:spPr>
            <a:xfrm>
              <a:off x="-7844852" y="501389"/>
              <a:ext cx="12192000" cy="3959551"/>
            </a:xfrm>
            <a:prstGeom prst="rect">
              <a:avLst/>
            </a:prstGeom>
          </p:spPr>
        </p:pic>
        <p:sp>
          <p:nvSpPr>
            <p:cNvPr id="8" name="TextBox 7"/>
            <p:cNvSpPr txBox="1"/>
            <p:nvPr/>
          </p:nvSpPr>
          <p:spPr>
            <a:xfrm>
              <a:off x="-2041716" y="550992"/>
              <a:ext cx="617220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400" dirty="0">
                  <a:solidFill>
                    <a:srgbClr val="FF0000"/>
                  </a:solidFill>
                  <a:latin typeface="+mn-lt"/>
                </a:rPr>
                <a:t>Fall’18:      75/85 = 88.2%</a:t>
              </a:r>
            </a:p>
          </p:txBody>
        </p:sp>
      </p:grpSp>
      <p:sp>
        <p:nvSpPr>
          <p:cNvPr id="10" name="TextBox 9"/>
          <p:cNvSpPr txBox="1"/>
          <p:nvPr/>
        </p:nvSpPr>
        <p:spPr>
          <a:xfrm>
            <a:off x="5808133" y="1933300"/>
            <a:ext cx="617220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400" dirty="0">
                <a:solidFill>
                  <a:srgbClr val="FF0000"/>
                </a:solidFill>
                <a:latin typeface="+mn-lt"/>
              </a:rPr>
              <a:t>Fall’17:      49/53 = 92.5%</a:t>
            </a:r>
          </a:p>
        </p:txBody>
      </p:sp>
      <p:sp>
        <p:nvSpPr>
          <p:cNvPr id="11" name="TextBox 10">
            <a:extLst>
              <a:ext uri="{FF2B5EF4-FFF2-40B4-BE49-F238E27FC236}">
                <a16:creationId xmlns:a16="http://schemas.microsoft.com/office/drawing/2014/main" id="{A953B5B5-9FE5-704A-BA06-C0A2606CE28A}"/>
              </a:ext>
            </a:extLst>
          </p:cNvPr>
          <p:cNvSpPr txBox="1"/>
          <p:nvPr/>
        </p:nvSpPr>
        <p:spPr>
          <a:xfrm>
            <a:off x="5806884" y="3116759"/>
            <a:ext cx="6172200" cy="76944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400" dirty="0">
                <a:solidFill>
                  <a:srgbClr val="FF0000"/>
                </a:solidFill>
                <a:latin typeface="+mn-lt"/>
              </a:rPr>
              <a:t>Spring’17: 63/64 = 98.4%</a:t>
            </a:r>
          </a:p>
        </p:txBody>
      </p:sp>
    </p:spTree>
    <p:extLst>
      <p:ext uri="{BB962C8B-B14F-4D97-AF65-F5344CB8AC3E}">
        <p14:creationId xmlns:p14="http://schemas.microsoft.com/office/powerpoint/2010/main" val="142677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039600" cy="1143000"/>
          </a:xfrm>
        </p:spPr>
        <p:txBody>
          <a:bodyPr>
            <a:noAutofit/>
          </a:bodyPr>
          <a:lstStyle/>
          <a:p>
            <a:r>
              <a:rPr lang="en-US" sz="3600" b="1" dirty="0">
                <a:solidFill>
                  <a:srgbClr val="FF0000"/>
                </a:solidFill>
              </a:rPr>
              <a:t>Exercise 4 (</a:t>
            </a:r>
            <a:r>
              <a:rPr lang="en-US" sz="3600" b="1" dirty="0" err="1">
                <a:solidFill>
                  <a:srgbClr val="FF0000"/>
                </a:solidFill>
              </a:rPr>
              <a:t>Plickers</a:t>
            </a:r>
            <a:r>
              <a:rPr lang="en-US" sz="3600" b="1" dirty="0">
                <a:solidFill>
                  <a:srgbClr val="FF0000"/>
                </a:solidFill>
              </a:rPr>
              <a:t>): </a:t>
            </a:r>
            <a:r>
              <a:rPr lang="en-US" sz="3600" dirty="0"/>
              <a:t>Which of the following requirements for mutual exclusion are difficult to understand? </a:t>
            </a:r>
            <a:endParaRPr lang="en-US" sz="3600" dirty="0">
              <a:ln w="1905"/>
              <a:solidFill>
                <a:srgbClr val="000000"/>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1600200"/>
            <a:ext cx="11430000" cy="5029200"/>
          </a:xfrm>
        </p:spPr>
        <p:txBody>
          <a:bodyPr>
            <a:noAutofit/>
          </a:bodyPr>
          <a:lstStyle/>
          <a:p>
            <a:pPr marL="514350" indent="-514350">
              <a:buFont typeface="+mj-lt"/>
              <a:buAutoNum type="alphaUcPeriod"/>
            </a:pPr>
            <a:r>
              <a:rPr lang="en-US" sz="3200" dirty="0"/>
              <a:t>Must be enforced. </a:t>
            </a:r>
            <a:r>
              <a:rPr lang="en-US" sz="3200" dirty="0">
                <a:solidFill>
                  <a:srgbClr val="FF0000"/>
                </a:solidFill>
              </a:rPr>
              <a:t>No deadlock or starvation</a:t>
            </a:r>
          </a:p>
          <a:p>
            <a:pPr marL="514350" indent="-514350">
              <a:buFont typeface="+mj-lt"/>
              <a:buAutoNum type="alphaUcPeriod"/>
            </a:pPr>
            <a:r>
              <a:rPr lang="en-US" sz="3200" dirty="0"/>
              <a:t>A process that halts must do so without interfering with other processes</a:t>
            </a:r>
          </a:p>
          <a:p>
            <a:pPr marL="514350" indent="-514350">
              <a:buFont typeface="+mj-lt"/>
              <a:buAutoNum type="alphaUcPeriod"/>
            </a:pPr>
            <a:r>
              <a:rPr lang="en-US" sz="3200" dirty="0"/>
              <a:t>A process must </a:t>
            </a:r>
            <a:r>
              <a:rPr lang="en-US" sz="3200" dirty="0">
                <a:solidFill>
                  <a:srgbClr val="FF0000"/>
                </a:solidFill>
              </a:rPr>
              <a:t>not be denied</a:t>
            </a:r>
            <a:r>
              <a:rPr lang="en-US" sz="3200" dirty="0"/>
              <a:t> access to a critical section when there is no other process using it</a:t>
            </a:r>
          </a:p>
          <a:p>
            <a:pPr marL="514350" indent="-514350">
              <a:buFont typeface="+mj-lt"/>
              <a:buAutoNum type="alphaUcPeriod"/>
            </a:pPr>
            <a:r>
              <a:rPr lang="en-US" sz="3200" dirty="0">
                <a:solidFill>
                  <a:srgbClr val="FF0000"/>
                </a:solidFill>
              </a:rPr>
              <a:t>No assumptions</a:t>
            </a:r>
            <a:r>
              <a:rPr lang="en-US" sz="3200" dirty="0"/>
              <a:t> are made about relative process speeds or number of processes. A process remains inside its critical section for </a:t>
            </a:r>
            <a:r>
              <a:rPr lang="en-US" sz="3200" dirty="0">
                <a:solidFill>
                  <a:srgbClr val="FF0000"/>
                </a:solidFill>
              </a:rPr>
              <a:t>a finite time only</a:t>
            </a:r>
          </a:p>
        </p:txBody>
      </p:sp>
    </p:spTree>
    <p:extLst>
      <p:ext uri="{BB962C8B-B14F-4D97-AF65-F5344CB8AC3E}">
        <p14:creationId xmlns:p14="http://schemas.microsoft.com/office/powerpoint/2010/main" val="414395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201613"/>
            <a:ext cx="8229600" cy="865187"/>
          </a:xfrm>
        </p:spPr>
        <p:txBody>
          <a:bodyPr>
            <a:noAutofit/>
          </a:bodyPr>
          <a:lstStyle/>
          <a:p>
            <a:r>
              <a:rPr lang="en-US" dirty="0">
                <a:ea typeface="MS PGothic" charset="0"/>
              </a:rPr>
              <a:t>Critical Section Problem</a:t>
            </a:r>
          </a:p>
        </p:txBody>
      </p:sp>
      <p:sp>
        <p:nvSpPr>
          <p:cNvPr id="10243" name="Content Placeholder 2"/>
          <p:cNvSpPr>
            <a:spLocks noGrp="1"/>
          </p:cNvSpPr>
          <p:nvPr>
            <p:ph idx="1"/>
          </p:nvPr>
        </p:nvSpPr>
        <p:spPr>
          <a:xfrm>
            <a:off x="1905000" y="1131888"/>
            <a:ext cx="8382000" cy="4964112"/>
          </a:xfrm>
        </p:spPr>
        <p:txBody>
          <a:bodyPr>
            <a:noAutofit/>
          </a:bodyPr>
          <a:lstStyle/>
          <a:p>
            <a:r>
              <a:rPr lang="en-US" sz="2800" dirty="0">
                <a:ea typeface="MS PGothic" charset="0"/>
              </a:rPr>
              <a:t>Consider system of </a:t>
            </a:r>
            <a:r>
              <a:rPr lang="en-US" sz="2800" b="1" i="1" dirty="0">
                <a:ea typeface="MS PGothic" charset="0"/>
              </a:rPr>
              <a:t>n</a:t>
            </a:r>
            <a:r>
              <a:rPr lang="en-US" sz="2800" b="1" dirty="0">
                <a:ea typeface="MS PGothic" charset="0"/>
              </a:rPr>
              <a:t> </a:t>
            </a:r>
            <a:r>
              <a:rPr lang="en-US" sz="2800" dirty="0">
                <a:ea typeface="MS PGothic" charset="0"/>
              </a:rPr>
              <a:t>processes {</a:t>
            </a:r>
            <a:r>
              <a:rPr lang="en-US" sz="2800" b="1" i="1" dirty="0">
                <a:ea typeface="MS PGothic" charset="0"/>
              </a:rPr>
              <a:t>p</a:t>
            </a:r>
            <a:r>
              <a:rPr lang="en-US" sz="2800" b="1" i="1" baseline="-25000" dirty="0">
                <a:ea typeface="MS PGothic" charset="0"/>
              </a:rPr>
              <a:t>0</a:t>
            </a:r>
            <a:r>
              <a:rPr lang="en-US" sz="2800" b="1" i="1" dirty="0">
                <a:ea typeface="MS PGothic" charset="0"/>
              </a:rPr>
              <a:t>, p</a:t>
            </a:r>
            <a:r>
              <a:rPr lang="en-US" sz="2800" b="1" i="1" baseline="-25000" dirty="0">
                <a:ea typeface="MS PGothic" charset="0"/>
              </a:rPr>
              <a:t>1</a:t>
            </a:r>
            <a:r>
              <a:rPr lang="en-US" sz="2800" b="1" i="1" dirty="0">
                <a:ea typeface="MS PGothic" charset="0"/>
              </a:rPr>
              <a:t>, … p</a:t>
            </a:r>
            <a:r>
              <a:rPr lang="en-US" sz="2800" b="1" i="1" baseline="-25000" dirty="0">
                <a:ea typeface="MS PGothic" charset="0"/>
              </a:rPr>
              <a:t>n-1</a:t>
            </a:r>
            <a:r>
              <a:rPr lang="en-US" sz="2800" dirty="0">
                <a:ea typeface="MS PGothic" charset="0"/>
              </a:rPr>
              <a:t>}</a:t>
            </a:r>
          </a:p>
          <a:p>
            <a:r>
              <a:rPr lang="en-US" sz="2800" dirty="0">
                <a:ea typeface="MS PGothic" charset="0"/>
              </a:rPr>
              <a:t>Each process has </a:t>
            </a:r>
            <a:r>
              <a:rPr lang="en-US" sz="2800" dirty="0">
                <a:solidFill>
                  <a:srgbClr val="FF0000"/>
                </a:solidFill>
                <a:ea typeface="MS PGothic" charset="0"/>
              </a:rPr>
              <a:t>critical section</a:t>
            </a:r>
            <a:r>
              <a:rPr lang="en-US" sz="2800" b="1" dirty="0">
                <a:solidFill>
                  <a:srgbClr val="3366FF"/>
                </a:solidFill>
                <a:ea typeface="MS PGothic" charset="0"/>
              </a:rPr>
              <a:t> </a:t>
            </a:r>
            <a:r>
              <a:rPr lang="en-US" sz="2800" dirty="0">
                <a:ea typeface="MS PGothic" charset="0"/>
              </a:rPr>
              <a:t>segment of code</a:t>
            </a:r>
          </a:p>
          <a:p>
            <a:pPr lvl="1"/>
            <a:r>
              <a:rPr lang="en-US" sz="2400" dirty="0">
                <a:ea typeface="MS PGothic" charset="0"/>
              </a:rPr>
              <a:t>Process may be changing common variables, updating table, writing file, </a:t>
            </a:r>
            <a:r>
              <a:rPr lang="en-US" sz="2400" dirty="0" err="1">
                <a:ea typeface="MS PGothic" charset="0"/>
              </a:rPr>
              <a:t>etc</a:t>
            </a:r>
            <a:endParaRPr lang="en-US" sz="2400" dirty="0">
              <a:ea typeface="MS PGothic" charset="0"/>
            </a:endParaRPr>
          </a:p>
          <a:p>
            <a:pPr lvl="1"/>
            <a:r>
              <a:rPr lang="en-US" sz="2400" dirty="0">
                <a:ea typeface="MS PGothic" charset="0"/>
              </a:rPr>
              <a:t>When one process in critical section, no other may be in its critical section</a:t>
            </a:r>
          </a:p>
          <a:p>
            <a:endParaRPr lang="en-US" sz="2800" dirty="0">
              <a:ea typeface="MS PGothic" charset="0"/>
            </a:endParaRPr>
          </a:p>
          <a:p>
            <a:r>
              <a:rPr lang="en-US" sz="2800" dirty="0">
                <a:ea typeface="MS PGothic" charset="0"/>
              </a:rPr>
              <a:t>Each process must ask permission to enter critical section in </a:t>
            </a:r>
            <a:r>
              <a:rPr lang="en-US" sz="2800" dirty="0">
                <a:solidFill>
                  <a:srgbClr val="FF0000"/>
                </a:solidFill>
                <a:ea typeface="MS PGothic" charset="0"/>
              </a:rPr>
              <a:t>entry section</a:t>
            </a:r>
            <a:r>
              <a:rPr lang="en-US" sz="2800" dirty="0">
                <a:ea typeface="MS PGothic" charset="0"/>
              </a:rPr>
              <a:t>, may follow critical section with </a:t>
            </a:r>
            <a:r>
              <a:rPr lang="en-US" sz="2800" dirty="0">
                <a:solidFill>
                  <a:srgbClr val="FF0000"/>
                </a:solidFill>
                <a:ea typeface="MS PGothic" charset="0"/>
              </a:rPr>
              <a:t>exit section</a:t>
            </a:r>
            <a:r>
              <a:rPr lang="en-US" sz="2800" dirty="0">
                <a:ea typeface="MS PGothic" charset="0"/>
              </a:rPr>
              <a:t>, then </a:t>
            </a:r>
            <a:r>
              <a:rPr lang="en-US" sz="2800" dirty="0">
                <a:solidFill>
                  <a:srgbClr val="FF0000"/>
                </a:solidFill>
                <a:ea typeface="MS PGothic" charset="0"/>
              </a:rPr>
              <a:t>remainder section</a:t>
            </a:r>
          </a:p>
        </p:txBody>
      </p:sp>
    </p:spTree>
    <p:extLst>
      <p:ext uri="{BB962C8B-B14F-4D97-AF65-F5344CB8AC3E}">
        <p14:creationId xmlns:p14="http://schemas.microsoft.com/office/powerpoint/2010/main" val="77530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981200" y="188913"/>
            <a:ext cx="8229600" cy="801687"/>
          </a:xfrm>
        </p:spPr>
        <p:txBody>
          <a:bodyPr>
            <a:noAutofit/>
          </a:bodyPr>
          <a:lstStyle/>
          <a:p>
            <a:r>
              <a:rPr lang="en-US" dirty="0">
                <a:ea typeface="MS PGothic" charset="0"/>
              </a:rPr>
              <a:t>General structure of process </a:t>
            </a:r>
            <a:r>
              <a:rPr lang="en-US" b="1" i="1" dirty="0">
                <a:ea typeface="MS PGothic" charset="0"/>
              </a:rPr>
              <a:t>P</a:t>
            </a:r>
            <a:r>
              <a:rPr lang="en-US" b="1" i="1" baseline="-25000" dirty="0">
                <a:ea typeface="MS PGothic" charset="0"/>
              </a:rPr>
              <a:t>i  </a:t>
            </a:r>
            <a:endParaRPr lang="en-US" dirty="0">
              <a:ea typeface="MS PGothic" charset="0"/>
            </a:endParaRPr>
          </a:p>
        </p:txBody>
      </p:sp>
      <p:pic>
        <p:nvPicPr>
          <p:cNvPr id="112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7167972" cy="4953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5105400" y="2209800"/>
            <a:ext cx="1905000" cy="609600"/>
          </a:xfrm>
          <a:prstGeom prst="rect">
            <a:avLst/>
          </a:prstGeom>
          <a:solidFill>
            <a:srgbClr val="FF0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05400" y="3886200"/>
            <a:ext cx="1676400" cy="533400"/>
          </a:xfrm>
          <a:prstGeom prst="rect">
            <a:avLst/>
          </a:prstGeom>
          <a:solidFill>
            <a:srgbClr val="FF0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181600" y="3048000"/>
            <a:ext cx="32004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7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1981201" y="277813"/>
            <a:ext cx="8291513" cy="576262"/>
          </a:xfrm>
        </p:spPr>
        <p:txBody>
          <a:bodyPr>
            <a:noAutofit/>
          </a:bodyPr>
          <a:lstStyle/>
          <a:p>
            <a:pPr eaLnBrk="1" hangingPunct="1"/>
            <a:r>
              <a:rPr lang="en-US" dirty="0">
                <a:ea typeface="MS PGothic" charset="0"/>
              </a:rPr>
              <a:t>Algorithm for Process P</a:t>
            </a:r>
            <a:r>
              <a:rPr lang="en-US" baseline="-25000" dirty="0">
                <a:solidFill>
                  <a:srgbClr val="0000FF"/>
                </a:solidFill>
                <a:ea typeface="MS PGothic" charset="0"/>
              </a:rPr>
              <a:t>i</a:t>
            </a:r>
          </a:p>
        </p:txBody>
      </p:sp>
      <p:sp>
        <p:nvSpPr>
          <p:cNvPr id="12293" name="Rectangle 3"/>
          <p:cNvSpPr>
            <a:spLocks noGrp="1" noChangeArrowheads="1"/>
          </p:cNvSpPr>
          <p:nvPr>
            <p:ph idx="1"/>
          </p:nvPr>
        </p:nvSpPr>
        <p:spPr>
          <a:xfrm>
            <a:off x="2344739" y="1311275"/>
            <a:ext cx="7742237" cy="4770438"/>
          </a:xfrm>
        </p:spPr>
        <p:txBody>
          <a:bodyPr/>
          <a:lstStyle/>
          <a:p>
            <a:pPr>
              <a:buFont typeface="Monotype Sorts" charset="0"/>
              <a:buNone/>
            </a:pPr>
            <a:r>
              <a:rPr lang="en-US" b="1" dirty="0">
                <a:solidFill>
                  <a:srgbClr val="000000"/>
                </a:solidFill>
                <a:latin typeface="Courier New" charset="0"/>
                <a:ea typeface="MS PGothic" charset="0"/>
                <a:cs typeface="Courier New" charset="0"/>
              </a:rPr>
              <a:t>	</a:t>
            </a:r>
            <a:r>
              <a:rPr lang="en-US" sz="2400" dirty="0">
                <a:solidFill>
                  <a:srgbClr val="000000"/>
                </a:solidFill>
                <a:latin typeface="Courier New" charset="0"/>
                <a:ea typeface="MS PGothic" charset="0"/>
                <a:cs typeface="Courier New" charset="0"/>
              </a:rPr>
              <a:t>do { </a:t>
            </a:r>
          </a:p>
          <a:p>
            <a:pPr>
              <a:buFont typeface="Monotype Sorts" charset="0"/>
              <a:buNone/>
            </a:pPr>
            <a:r>
              <a:rPr lang="en-US" sz="2400" dirty="0">
                <a:solidFill>
                  <a:srgbClr val="000000"/>
                </a:solidFill>
                <a:latin typeface="Courier New" charset="0"/>
                <a:ea typeface="MS PGothic" charset="0"/>
                <a:cs typeface="Courier New" charset="0"/>
              </a:rPr>
              <a:t>		</a:t>
            </a:r>
          </a:p>
          <a:p>
            <a:pPr>
              <a:buFont typeface="Monotype Sorts" charset="0"/>
              <a:buNone/>
            </a:pPr>
            <a:r>
              <a:rPr lang="en-US" sz="2400" dirty="0">
                <a:solidFill>
                  <a:srgbClr val="000000"/>
                </a:solidFill>
                <a:latin typeface="Courier New" charset="0"/>
                <a:ea typeface="MS PGothic" charset="0"/>
                <a:cs typeface="Courier New" charset="0"/>
              </a:rPr>
              <a:t>		while (turn == j); </a:t>
            </a:r>
          </a:p>
          <a:p>
            <a:pPr>
              <a:buFont typeface="Monotype Sorts" charset="0"/>
              <a:buNone/>
            </a:pPr>
            <a:endParaRPr lang="en-US" sz="2400" dirty="0">
              <a:solidFill>
                <a:srgbClr val="000000"/>
              </a:solidFill>
              <a:latin typeface="Courier New" charset="0"/>
              <a:ea typeface="MS PGothic" charset="0"/>
              <a:cs typeface="Courier New" charset="0"/>
            </a:endParaRPr>
          </a:p>
          <a:p>
            <a:pPr>
              <a:buFont typeface="Monotype Sorts" charset="0"/>
              <a:buNone/>
            </a:pPr>
            <a:r>
              <a:rPr lang="en-US" sz="2400" dirty="0">
                <a:solidFill>
                  <a:srgbClr val="000000"/>
                </a:solidFill>
                <a:latin typeface="Courier New" charset="0"/>
                <a:ea typeface="MS PGothic" charset="0"/>
                <a:cs typeface="Courier New" charset="0"/>
              </a:rPr>
              <a:t>			critical section </a:t>
            </a:r>
          </a:p>
          <a:p>
            <a:pPr>
              <a:buFont typeface="Monotype Sorts" charset="0"/>
              <a:buNone/>
            </a:pPr>
            <a:r>
              <a:rPr lang="en-US" sz="2400" dirty="0">
                <a:solidFill>
                  <a:srgbClr val="000000"/>
                </a:solidFill>
                <a:latin typeface="Courier New" charset="0"/>
                <a:ea typeface="MS PGothic" charset="0"/>
                <a:cs typeface="Courier New" charset="0"/>
              </a:rPr>
              <a:t>		turn = j; </a:t>
            </a:r>
          </a:p>
          <a:p>
            <a:pPr>
              <a:buFont typeface="Monotype Sorts" charset="0"/>
              <a:buNone/>
            </a:pPr>
            <a:endParaRPr lang="en-US" sz="2400" dirty="0">
              <a:solidFill>
                <a:srgbClr val="000000"/>
              </a:solidFill>
              <a:latin typeface="Courier New" charset="0"/>
              <a:ea typeface="MS PGothic" charset="0"/>
              <a:cs typeface="Courier New" charset="0"/>
            </a:endParaRPr>
          </a:p>
          <a:p>
            <a:pPr>
              <a:buFont typeface="Monotype Sorts" charset="0"/>
              <a:buNone/>
            </a:pPr>
            <a:r>
              <a:rPr lang="en-US" sz="2400" dirty="0">
                <a:solidFill>
                  <a:srgbClr val="000000"/>
                </a:solidFill>
                <a:latin typeface="Courier New" charset="0"/>
                <a:ea typeface="MS PGothic" charset="0"/>
                <a:cs typeface="Courier New" charset="0"/>
              </a:rPr>
              <a:t>			remainder section </a:t>
            </a:r>
          </a:p>
          <a:p>
            <a:pPr>
              <a:buFont typeface="Monotype Sorts" charset="0"/>
              <a:buNone/>
            </a:pPr>
            <a:r>
              <a:rPr lang="en-US" sz="2400" dirty="0">
                <a:solidFill>
                  <a:srgbClr val="000000"/>
                </a:solidFill>
                <a:latin typeface="Courier New" charset="0"/>
                <a:ea typeface="MS PGothic" charset="0"/>
                <a:cs typeface="Courier New" charset="0"/>
              </a:rPr>
              <a:t>	 } while (true); </a:t>
            </a:r>
          </a:p>
          <a:p>
            <a:pPr>
              <a:buFont typeface="Monotype Sorts" charset="0"/>
              <a:buNone/>
            </a:pPr>
            <a:endParaRPr lang="en-US" sz="1600" dirty="0">
              <a:solidFill>
                <a:srgbClr val="0000FF"/>
              </a:solidFill>
              <a:latin typeface="Helvetica" charset="0"/>
              <a:ea typeface="MS PGothic" charset="0"/>
            </a:endParaRPr>
          </a:p>
        </p:txBody>
      </p:sp>
    </p:spTree>
    <p:extLst>
      <p:ext uri="{BB962C8B-B14F-4D97-AF65-F5344CB8AC3E}">
        <p14:creationId xmlns:p14="http://schemas.microsoft.com/office/powerpoint/2010/main" val="2817610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43100" y="347664"/>
            <a:ext cx="8445500" cy="719137"/>
          </a:xfrm>
        </p:spPr>
        <p:txBody>
          <a:bodyPr>
            <a:noAutofit/>
          </a:bodyPr>
          <a:lstStyle/>
          <a:p>
            <a:pPr eaLnBrk="1" hangingPunct="1"/>
            <a:r>
              <a:rPr lang="en-US" dirty="0">
                <a:ea typeface="MS PGothic" charset="0"/>
              </a:rPr>
              <a:t>Solution to Critical-Section Problem</a:t>
            </a:r>
          </a:p>
        </p:txBody>
      </p:sp>
      <p:sp>
        <p:nvSpPr>
          <p:cNvPr id="13315" name="Rectangle 3"/>
          <p:cNvSpPr>
            <a:spLocks noGrp="1" noChangeArrowheads="1"/>
          </p:cNvSpPr>
          <p:nvPr>
            <p:ph idx="1"/>
          </p:nvPr>
        </p:nvSpPr>
        <p:spPr>
          <a:xfrm>
            <a:off x="565150" y="1295400"/>
            <a:ext cx="11201400" cy="5233986"/>
          </a:xfrm>
        </p:spPr>
        <p:txBody>
          <a:bodyPr>
            <a:normAutofit fontScale="92500" lnSpcReduction="20000"/>
          </a:bodyPr>
          <a:lstStyle/>
          <a:p>
            <a:pPr>
              <a:buFont typeface="Monotype Sorts" charset="0"/>
              <a:buNone/>
            </a:pPr>
            <a:r>
              <a:rPr lang="en-US" sz="2800" dirty="0">
                <a:solidFill>
                  <a:srgbClr val="000000"/>
                </a:solidFill>
                <a:ea typeface="MS PGothic" charset="0"/>
              </a:rPr>
              <a:t>1.   </a:t>
            </a:r>
            <a:r>
              <a:rPr lang="en-US" sz="3500" b="1" dirty="0">
                <a:solidFill>
                  <a:srgbClr val="3366FF"/>
                </a:solidFill>
                <a:ea typeface="MS PGothic" charset="0"/>
              </a:rPr>
              <a:t>Mutual Exclusion </a:t>
            </a:r>
            <a:r>
              <a:rPr lang="en-US" sz="3500" dirty="0">
                <a:ea typeface="MS PGothic" charset="0"/>
              </a:rPr>
              <a:t>If process </a:t>
            </a:r>
            <a:r>
              <a:rPr lang="en-US" sz="3500" b="1" i="1" dirty="0">
                <a:ea typeface="MS PGothic" charset="0"/>
              </a:rPr>
              <a:t>P</a:t>
            </a:r>
            <a:r>
              <a:rPr lang="en-US" sz="3500" b="1" i="1" baseline="-25000" dirty="0">
                <a:ea typeface="MS PGothic" charset="0"/>
              </a:rPr>
              <a:t>i</a:t>
            </a:r>
            <a:r>
              <a:rPr lang="en-US" sz="3500" b="1" dirty="0">
                <a:ea typeface="MS PGothic" charset="0"/>
              </a:rPr>
              <a:t> </a:t>
            </a:r>
            <a:r>
              <a:rPr lang="en-US" sz="3500" dirty="0">
                <a:ea typeface="MS PGothic" charset="0"/>
              </a:rPr>
              <a:t>is executing in its critical section, then </a:t>
            </a:r>
          </a:p>
          <a:p>
            <a:pPr>
              <a:buFont typeface="Monotype Sorts" charset="0"/>
              <a:buNone/>
            </a:pPr>
            <a:endParaRPr lang="en-US" sz="3500" dirty="0">
              <a:ea typeface="MS PGothic" charset="0"/>
            </a:endParaRPr>
          </a:p>
          <a:p>
            <a:pPr>
              <a:buFont typeface="Monotype Sorts" charset="0"/>
              <a:buNone/>
            </a:pPr>
            <a:r>
              <a:rPr lang="en-US" sz="3500" dirty="0">
                <a:solidFill>
                  <a:srgbClr val="000000"/>
                </a:solidFill>
                <a:ea typeface="MS PGothic" charset="0"/>
              </a:rPr>
              <a:t>2.   </a:t>
            </a:r>
            <a:r>
              <a:rPr lang="en-US" sz="3500" b="1" dirty="0">
                <a:solidFill>
                  <a:srgbClr val="3366FF"/>
                </a:solidFill>
                <a:ea typeface="MS PGothic" charset="0"/>
              </a:rPr>
              <a:t>Progress</a:t>
            </a:r>
            <a:r>
              <a:rPr lang="en-US" sz="3500" dirty="0">
                <a:ea typeface="MS PGothic" charset="0"/>
              </a:rPr>
              <a:t> If no process is executing in its critical section and there exist some processes that wish to enter their critical section, then</a:t>
            </a:r>
          </a:p>
          <a:p>
            <a:pPr>
              <a:buFont typeface="Monotype Sorts" charset="0"/>
              <a:buNone/>
            </a:pPr>
            <a:endParaRPr lang="en-US" sz="3500" dirty="0">
              <a:ea typeface="MS PGothic" charset="0"/>
            </a:endParaRPr>
          </a:p>
          <a:p>
            <a:pPr>
              <a:buFont typeface="Monotype Sorts" charset="0"/>
              <a:buNone/>
            </a:pPr>
            <a:r>
              <a:rPr lang="en-US" sz="3500" dirty="0">
                <a:ea typeface="MS PGothic" charset="0"/>
              </a:rPr>
              <a:t>3.  </a:t>
            </a:r>
            <a:r>
              <a:rPr lang="en-US" sz="3500" b="1" dirty="0">
                <a:solidFill>
                  <a:srgbClr val="3366FF"/>
                </a:solidFill>
                <a:ea typeface="MS PGothic" charset="0"/>
              </a:rPr>
              <a:t>Bounded Waiting</a:t>
            </a:r>
            <a:r>
              <a:rPr lang="en-US" sz="3500" dirty="0">
                <a:ea typeface="MS PGothic" charset="0"/>
              </a:rPr>
              <a:t>  A bound must exist on the </a:t>
            </a:r>
            <a:r>
              <a:rPr lang="en-US" sz="3500" dirty="0">
                <a:solidFill>
                  <a:srgbClr val="FF0000"/>
                </a:solidFill>
                <a:ea typeface="MS PGothic" charset="0"/>
              </a:rPr>
              <a:t>number of times</a:t>
            </a:r>
            <a:r>
              <a:rPr lang="en-US" sz="3500" dirty="0">
                <a:ea typeface="MS PGothic" charset="0"/>
              </a:rPr>
              <a:t> that other processes are allowed to enter their critical sections after a process has made a request to enter its critical section and before that request is grant</a:t>
            </a:r>
          </a:p>
        </p:txBody>
      </p:sp>
      <p:cxnSp>
        <p:nvCxnSpPr>
          <p:cNvPr id="3" name="Straight Connector 2"/>
          <p:cNvCxnSpPr/>
          <p:nvPr/>
        </p:nvCxnSpPr>
        <p:spPr>
          <a:xfrm>
            <a:off x="1943100" y="2133600"/>
            <a:ext cx="4038600"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200400" y="3894000"/>
            <a:ext cx="4038600"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960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000000"/>
                </a:solidFill>
              </a:rPr>
              <a:t>Summary</a:t>
            </a:r>
          </a:p>
        </p:txBody>
      </p:sp>
      <p:sp>
        <p:nvSpPr>
          <p:cNvPr id="9" name="Content Placeholder 8"/>
          <p:cNvSpPr>
            <a:spLocks noGrp="1"/>
          </p:cNvSpPr>
          <p:nvPr>
            <p:ph sz="half" idx="14"/>
          </p:nvPr>
        </p:nvSpPr>
        <p:spPr>
          <a:xfrm>
            <a:off x="2209800" y="1676400"/>
            <a:ext cx="7494494" cy="4343400"/>
          </a:xfrm>
        </p:spPr>
        <p:txBody>
          <a:bodyPr>
            <a:normAutofit/>
          </a:bodyPr>
          <a:lstStyle/>
          <a:p>
            <a:r>
              <a:rPr lang="en-US" sz="2800" dirty="0"/>
              <a:t>Critical Sections</a:t>
            </a:r>
          </a:p>
          <a:p>
            <a:pPr lvl="1"/>
            <a:endParaRPr lang="en-US" sz="2800" dirty="0"/>
          </a:p>
          <a:p>
            <a:r>
              <a:rPr lang="en-US" sz="2800" dirty="0">
                <a:ea typeface="MS PGothic" charset="0"/>
              </a:rPr>
              <a:t>Peterson</a:t>
            </a:r>
            <a:r>
              <a:rPr lang="ja-JP" altLang="en-US" sz="2800" dirty="0">
                <a:ea typeface="MS PGothic" charset="0"/>
              </a:rPr>
              <a:t>’</a:t>
            </a:r>
            <a:r>
              <a:rPr lang="en-US" altLang="ja-JP" sz="2800" dirty="0">
                <a:ea typeface="MS PGothic" charset="0"/>
              </a:rPr>
              <a:t>s Solution</a:t>
            </a:r>
          </a:p>
          <a:p>
            <a:endParaRPr lang="en-US" sz="2800" dirty="0"/>
          </a:p>
          <a:p>
            <a:r>
              <a:rPr lang="en-US" sz="2800" dirty="0"/>
              <a:t>Mutual exclusion: hardware support</a:t>
            </a:r>
          </a:p>
          <a:p>
            <a:pPr lvl="1"/>
            <a:r>
              <a:rPr lang="en-US" sz="2800" dirty="0"/>
              <a:t>Interrupt disabling</a:t>
            </a:r>
          </a:p>
          <a:p>
            <a:pPr lvl="1"/>
            <a:r>
              <a:rPr lang="en-US" sz="2800" dirty="0"/>
              <a:t>Special machine instructions</a:t>
            </a:r>
          </a:p>
        </p:txBody>
      </p:sp>
    </p:spTree>
    <p:extLst>
      <p:ext uri="{BB962C8B-B14F-4D97-AF65-F5344CB8AC3E}">
        <p14:creationId xmlns:p14="http://schemas.microsoft.com/office/powerpoint/2010/main" val="871824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522538" y="214313"/>
            <a:ext cx="7688262" cy="776287"/>
          </a:xfrm>
        </p:spPr>
        <p:txBody>
          <a:bodyPr>
            <a:noAutofit/>
          </a:bodyPr>
          <a:lstStyle/>
          <a:p>
            <a:pPr eaLnBrk="1" hangingPunct="1"/>
            <a:r>
              <a:rPr lang="en-US" dirty="0">
                <a:latin typeface="+mn-lt"/>
                <a:ea typeface="MS PGothic" charset="0"/>
              </a:rPr>
              <a:t>Peterson</a:t>
            </a:r>
            <a:r>
              <a:rPr lang="ja-JP" altLang="en-US" dirty="0">
                <a:latin typeface="+mn-lt"/>
                <a:ea typeface="MS PGothic" charset="0"/>
              </a:rPr>
              <a:t>’</a:t>
            </a:r>
            <a:r>
              <a:rPr lang="en-US" altLang="ja-JP" dirty="0">
                <a:latin typeface="+mn-lt"/>
                <a:ea typeface="MS PGothic" charset="0"/>
              </a:rPr>
              <a:t>s Solution</a:t>
            </a:r>
            <a:endParaRPr lang="en-US" dirty="0">
              <a:latin typeface="+mn-lt"/>
              <a:ea typeface="MS PGothic" charset="0"/>
            </a:endParaRPr>
          </a:p>
        </p:txBody>
      </p:sp>
      <p:sp>
        <p:nvSpPr>
          <p:cNvPr id="15363" name="Rectangle 3"/>
          <p:cNvSpPr>
            <a:spLocks noGrp="1" noChangeArrowheads="1"/>
          </p:cNvSpPr>
          <p:nvPr>
            <p:ph idx="1"/>
          </p:nvPr>
        </p:nvSpPr>
        <p:spPr>
          <a:xfrm>
            <a:off x="1219200" y="1182688"/>
            <a:ext cx="10134600" cy="4456112"/>
          </a:xfrm>
        </p:spPr>
        <p:txBody>
          <a:bodyPr>
            <a:noAutofit/>
          </a:bodyPr>
          <a:lstStyle/>
          <a:p>
            <a:pPr>
              <a:lnSpc>
                <a:spcPct val="90000"/>
              </a:lnSpc>
              <a:tabLst>
                <a:tab pos="739775" algn="l"/>
                <a:tab pos="1020763" algn="l"/>
                <a:tab pos="1257300" algn="l"/>
              </a:tabLst>
            </a:pPr>
            <a:r>
              <a:rPr lang="en-US" sz="2800" dirty="0">
                <a:ea typeface="MS PGothic" charset="0"/>
              </a:rPr>
              <a:t>Assumption: the </a:t>
            </a:r>
            <a:r>
              <a:rPr lang="en-US" sz="2800" dirty="0">
                <a:solidFill>
                  <a:srgbClr val="FF0000"/>
                </a:solidFill>
                <a:ea typeface="MS PGothic" charset="0"/>
                <a:cs typeface="Courier New" charset="0"/>
              </a:rPr>
              <a:t>load</a:t>
            </a:r>
            <a:r>
              <a:rPr lang="en-US" sz="2800" dirty="0">
                <a:ea typeface="MS PGothic" charset="0"/>
                <a:cs typeface="Courier New" charset="0"/>
              </a:rPr>
              <a:t> </a:t>
            </a:r>
            <a:r>
              <a:rPr lang="en-US" sz="2800" dirty="0">
                <a:ea typeface="MS PGothic" charset="0"/>
              </a:rPr>
              <a:t>and </a:t>
            </a:r>
            <a:r>
              <a:rPr lang="en-US" sz="2800" dirty="0">
                <a:solidFill>
                  <a:srgbClr val="FF0000"/>
                </a:solidFill>
                <a:ea typeface="MS PGothic" charset="0"/>
                <a:cs typeface="Courier New" charset="0"/>
              </a:rPr>
              <a:t>store</a:t>
            </a:r>
            <a:r>
              <a:rPr lang="en-US" sz="2800" dirty="0">
                <a:ea typeface="MS PGothic" charset="0"/>
              </a:rPr>
              <a:t> instructions are </a:t>
            </a:r>
            <a:r>
              <a:rPr lang="en-US" sz="2800" dirty="0">
                <a:solidFill>
                  <a:srgbClr val="FF0000"/>
                </a:solidFill>
                <a:ea typeface="MS PGothic" charset="0"/>
              </a:rPr>
              <a:t>atomic</a:t>
            </a:r>
            <a:endParaRPr lang="en-US" sz="2800" dirty="0">
              <a:ea typeface="MS PGothic" charset="0"/>
            </a:endParaRPr>
          </a:p>
          <a:p>
            <a:pPr>
              <a:lnSpc>
                <a:spcPct val="90000"/>
              </a:lnSpc>
              <a:tabLst>
                <a:tab pos="739775" algn="l"/>
                <a:tab pos="1020763" algn="l"/>
                <a:tab pos="1257300" algn="l"/>
              </a:tabLst>
            </a:pPr>
            <a:endParaRPr lang="en-US" sz="2800" dirty="0">
              <a:ea typeface="MS PGothic" charset="0"/>
            </a:endParaRPr>
          </a:p>
          <a:p>
            <a:pPr>
              <a:lnSpc>
                <a:spcPct val="90000"/>
              </a:lnSpc>
              <a:tabLst>
                <a:tab pos="739775" algn="l"/>
                <a:tab pos="1020763" algn="l"/>
                <a:tab pos="1257300" algn="l"/>
              </a:tabLst>
            </a:pPr>
            <a:r>
              <a:rPr lang="en-US" sz="2800" dirty="0">
                <a:solidFill>
                  <a:srgbClr val="000000"/>
                </a:solidFill>
                <a:ea typeface="MS PGothic" charset="0"/>
              </a:rPr>
              <a:t>The two processes share two variables:</a:t>
            </a:r>
          </a:p>
          <a:p>
            <a:pPr marL="457200" lvl="1" indent="0">
              <a:lnSpc>
                <a:spcPct val="90000"/>
              </a:lnSpc>
              <a:buNone/>
              <a:tabLst>
                <a:tab pos="739775" algn="l"/>
                <a:tab pos="1020763" algn="l"/>
                <a:tab pos="1257300" algn="l"/>
              </a:tabLst>
            </a:pPr>
            <a:r>
              <a:rPr lang="en-US" dirty="0" err="1">
                <a:solidFill>
                  <a:srgbClr val="FF0000"/>
                </a:solidFill>
                <a:latin typeface="Courier New"/>
                <a:ea typeface="MS PGothic" charset="0"/>
                <a:cs typeface="Courier New"/>
              </a:rPr>
              <a:t>int</a:t>
            </a:r>
            <a:r>
              <a:rPr lang="en-US" dirty="0">
                <a:solidFill>
                  <a:srgbClr val="FF0000"/>
                </a:solidFill>
                <a:latin typeface="Courier New"/>
                <a:ea typeface="MS PGothic" charset="0"/>
                <a:cs typeface="Courier New"/>
              </a:rPr>
              <a:t> turn; </a:t>
            </a:r>
          </a:p>
          <a:p>
            <a:pPr marL="457200" lvl="1" indent="0">
              <a:lnSpc>
                <a:spcPct val="90000"/>
              </a:lnSpc>
              <a:buNone/>
              <a:tabLst>
                <a:tab pos="739775" algn="l"/>
                <a:tab pos="1020763" algn="l"/>
                <a:tab pos="1257300" algn="l"/>
              </a:tabLst>
            </a:pPr>
            <a:r>
              <a:rPr lang="en-US" dirty="0">
                <a:solidFill>
                  <a:srgbClr val="FF0000"/>
                </a:solidFill>
                <a:latin typeface="Courier New"/>
                <a:ea typeface="MS PGothic" charset="0"/>
                <a:cs typeface="Courier New"/>
              </a:rPr>
              <a:t>Boolean flag[2]</a:t>
            </a:r>
          </a:p>
          <a:p>
            <a:pPr lvl="1">
              <a:lnSpc>
                <a:spcPct val="90000"/>
              </a:lnSpc>
              <a:tabLst>
                <a:tab pos="739775" algn="l"/>
                <a:tab pos="1020763" algn="l"/>
                <a:tab pos="1257300" algn="l"/>
              </a:tabLst>
            </a:pPr>
            <a:endParaRPr lang="en-US" b="1" dirty="0">
              <a:solidFill>
                <a:srgbClr val="000000"/>
              </a:solidFill>
              <a:ea typeface="MS PGothic" charset="0"/>
            </a:endParaRPr>
          </a:p>
          <a:p>
            <a:pPr>
              <a:lnSpc>
                <a:spcPct val="90000"/>
              </a:lnSpc>
              <a:tabLst>
                <a:tab pos="739775" algn="l"/>
                <a:tab pos="1020763" algn="l"/>
                <a:tab pos="1257300" algn="l"/>
              </a:tabLst>
            </a:pPr>
            <a:r>
              <a:rPr lang="en-US" sz="2800" b="1" dirty="0">
                <a:ea typeface="MS PGothic" charset="0"/>
                <a:cs typeface="Courier New" charset="0"/>
              </a:rPr>
              <a:t>turn:</a:t>
            </a:r>
            <a:r>
              <a:rPr lang="en-US" sz="2800" dirty="0">
                <a:solidFill>
                  <a:srgbClr val="000000"/>
                </a:solidFill>
                <a:ea typeface="MS PGothic" charset="0"/>
              </a:rPr>
              <a:t> whose turn it is to enter the critical section</a:t>
            </a:r>
          </a:p>
          <a:p>
            <a:pPr>
              <a:lnSpc>
                <a:spcPct val="90000"/>
              </a:lnSpc>
              <a:tabLst>
                <a:tab pos="739775" algn="l"/>
                <a:tab pos="1020763" algn="l"/>
                <a:tab pos="1257300" algn="l"/>
              </a:tabLst>
            </a:pPr>
            <a:r>
              <a:rPr lang="en-US" sz="2800" b="1" dirty="0">
                <a:ea typeface="MS PGothic" charset="0"/>
                <a:cs typeface="Courier New" charset="0"/>
              </a:rPr>
              <a:t>flag:</a:t>
            </a:r>
            <a:r>
              <a:rPr lang="en-US" sz="2800" dirty="0">
                <a:solidFill>
                  <a:srgbClr val="000000"/>
                </a:solidFill>
                <a:ea typeface="MS PGothic" charset="0"/>
              </a:rPr>
              <a:t> to indicate if a process is </a:t>
            </a:r>
            <a:r>
              <a:rPr lang="en-US" sz="2800" dirty="0">
                <a:solidFill>
                  <a:srgbClr val="FF0000"/>
                </a:solidFill>
                <a:ea typeface="MS PGothic" charset="0"/>
              </a:rPr>
              <a:t>ready</a:t>
            </a:r>
            <a:r>
              <a:rPr lang="en-US" sz="2800" dirty="0">
                <a:solidFill>
                  <a:srgbClr val="000000"/>
                </a:solidFill>
                <a:ea typeface="MS PGothic" charset="0"/>
              </a:rPr>
              <a:t> to enter the critical section. </a:t>
            </a:r>
            <a:r>
              <a:rPr lang="en-US" sz="2800" dirty="0">
                <a:latin typeface="Courier"/>
                <a:ea typeface="MS PGothic" charset="0"/>
                <a:cs typeface="Courier"/>
              </a:rPr>
              <a:t>flag[</a:t>
            </a:r>
            <a:r>
              <a:rPr lang="en-US" sz="2800" dirty="0" err="1">
                <a:latin typeface="Courier"/>
                <a:ea typeface="MS PGothic" charset="0"/>
                <a:cs typeface="Courier"/>
              </a:rPr>
              <a:t>i</a:t>
            </a:r>
            <a:r>
              <a:rPr lang="en-US" sz="2800" dirty="0">
                <a:latin typeface="Courier"/>
                <a:ea typeface="MS PGothic" charset="0"/>
                <a:cs typeface="Courier"/>
              </a:rPr>
              <a:t>] = </a:t>
            </a:r>
            <a:r>
              <a:rPr lang="en-US" sz="2800" i="1" dirty="0">
                <a:latin typeface="Courier"/>
                <a:ea typeface="MS PGothic" charset="0"/>
                <a:cs typeface="Courier"/>
              </a:rPr>
              <a:t>true</a:t>
            </a:r>
            <a:r>
              <a:rPr lang="en-US" sz="2800" dirty="0">
                <a:solidFill>
                  <a:srgbClr val="000000"/>
                </a:solidFill>
                <a:latin typeface="Courier"/>
                <a:ea typeface="MS PGothic" charset="0"/>
                <a:cs typeface="Courier"/>
              </a:rPr>
              <a:t>  </a:t>
            </a:r>
            <a:r>
              <a:rPr lang="en-US" sz="2800" dirty="0">
                <a:solidFill>
                  <a:srgbClr val="000000"/>
                </a:solidFill>
                <a:ea typeface="MS PGothic" charset="0"/>
              </a:rPr>
              <a:t>implies that process </a:t>
            </a:r>
            <a:r>
              <a:rPr lang="en-US" sz="2800" b="1" dirty="0">
                <a:solidFill>
                  <a:srgbClr val="000000"/>
                </a:solidFill>
                <a:ea typeface="MS PGothic" charset="0"/>
                <a:cs typeface="Courier New" charset="0"/>
              </a:rPr>
              <a:t>P</a:t>
            </a:r>
            <a:r>
              <a:rPr lang="en-US" sz="2800" b="1" baseline="-25000" dirty="0">
                <a:solidFill>
                  <a:srgbClr val="000000"/>
                </a:solidFill>
                <a:ea typeface="MS PGothic" charset="0"/>
                <a:cs typeface="Courier New" charset="0"/>
              </a:rPr>
              <a:t>i</a:t>
            </a:r>
            <a:r>
              <a:rPr lang="en-US" sz="2800" dirty="0">
                <a:solidFill>
                  <a:srgbClr val="000000"/>
                </a:solidFill>
                <a:ea typeface="MS PGothic" charset="0"/>
              </a:rPr>
              <a:t> is ready!</a:t>
            </a:r>
          </a:p>
        </p:txBody>
      </p:sp>
    </p:spTree>
    <p:extLst>
      <p:ext uri="{BB962C8B-B14F-4D97-AF65-F5344CB8AC3E}">
        <p14:creationId xmlns:p14="http://schemas.microsoft.com/office/powerpoint/2010/main" val="3495077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1562100" y="323419"/>
            <a:ext cx="9143999" cy="712787"/>
          </a:xfrm>
        </p:spPr>
        <p:txBody>
          <a:bodyPr>
            <a:normAutofit fontScale="90000"/>
          </a:bodyPr>
          <a:lstStyle/>
          <a:p>
            <a:r>
              <a:rPr lang="en-US" sz="3600">
                <a:latin typeface="+mn-lt"/>
                <a:ea typeface="MS PGothic" charset="0"/>
              </a:rPr>
              <a:t>Exercise 5: Can </a:t>
            </a:r>
            <a:r>
              <a:rPr lang="en-US" sz="3600" dirty="0">
                <a:latin typeface="+mn-lt"/>
                <a:ea typeface="MS PGothic" charset="0"/>
              </a:rPr>
              <a:t>you explain the Peterson’s algorithm?</a:t>
            </a:r>
            <a:endParaRPr lang="en-US" sz="3600" baseline="-25000" dirty="0">
              <a:solidFill>
                <a:srgbClr val="0000FF"/>
              </a:solidFill>
              <a:latin typeface="Arial" charset="0"/>
              <a:ea typeface="MS PGothic" charset="0"/>
            </a:endParaRPr>
          </a:p>
        </p:txBody>
      </p:sp>
      <p:sp>
        <p:nvSpPr>
          <p:cNvPr id="16389" name="Rectangle 3"/>
          <p:cNvSpPr>
            <a:spLocks noGrp="1" noChangeArrowheads="1"/>
          </p:cNvSpPr>
          <p:nvPr>
            <p:ph idx="1"/>
          </p:nvPr>
        </p:nvSpPr>
        <p:spPr>
          <a:xfrm>
            <a:off x="1828800" y="1311275"/>
            <a:ext cx="8610600" cy="4770438"/>
          </a:xfrm>
        </p:spPr>
        <p:txBody>
          <a:bodyPr>
            <a:normAutofit/>
          </a:bodyPr>
          <a:lstStyle/>
          <a:p>
            <a:pPr>
              <a:buFont typeface="Monotype Sorts" charset="0"/>
              <a:buNone/>
            </a:pPr>
            <a:r>
              <a:rPr lang="en-US" b="1" dirty="0">
                <a:solidFill>
                  <a:srgbClr val="000000"/>
                </a:solidFill>
                <a:latin typeface="Courier New" charset="0"/>
                <a:ea typeface="MS PGothic" charset="0"/>
                <a:cs typeface="Courier New" charset="0"/>
              </a:rPr>
              <a:t>	</a:t>
            </a:r>
            <a:r>
              <a:rPr lang="en-US" dirty="0">
                <a:solidFill>
                  <a:srgbClr val="000000"/>
                </a:solidFill>
                <a:latin typeface="Courier New" charset="0"/>
                <a:ea typeface="MS PGothic" charset="0"/>
                <a:cs typeface="Courier New" charset="0"/>
              </a:rPr>
              <a:t>do { </a:t>
            </a:r>
          </a:p>
          <a:p>
            <a:pPr>
              <a:buFont typeface="Monotype Sorts" charset="0"/>
              <a:buNone/>
            </a:pPr>
            <a:r>
              <a:rPr lang="en-US" dirty="0">
                <a:solidFill>
                  <a:srgbClr val="000000"/>
                </a:solidFill>
                <a:latin typeface="Courier New" charset="0"/>
                <a:ea typeface="MS PGothic" charset="0"/>
                <a:cs typeface="Courier New" charset="0"/>
              </a:rPr>
              <a:t>		</a:t>
            </a:r>
            <a:r>
              <a:rPr lang="en-US" dirty="0">
                <a:solidFill>
                  <a:srgbClr val="FF0000"/>
                </a:solidFill>
                <a:latin typeface="Courier New" charset="0"/>
                <a:ea typeface="MS PGothic" charset="0"/>
                <a:cs typeface="Courier New" charset="0"/>
              </a:rPr>
              <a:t>flag[</a:t>
            </a:r>
            <a:r>
              <a:rPr lang="en-US" dirty="0" err="1">
                <a:solidFill>
                  <a:srgbClr val="FF0000"/>
                </a:solidFill>
                <a:latin typeface="Courier New" charset="0"/>
                <a:ea typeface="MS PGothic" charset="0"/>
                <a:cs typeface="Courier New" charset="0"/>
              </a:rPr>
              <a:t>i</a:t>
            </a:r>
            <a:r>
              <a:rPr lang="en-US" dirty="0">
                <a:solidFill>
                  <a:srgbClr val="FF0000"/>
                </a:solidFill>
                <a:latin typeface="Courier New" charset="0"/>
                <a:ea typeface="MS PGothic" charset="0"/>
                <a:cs typeface="Courier New" charset="0"/>
              </a:rPr>
              <a:t>] = true; </a:t>
            </a:r>
          </a:p>
          <a:p>
            <a:pPr>
              <a:buFont typeface="Monotype Sorts" charset="0"/>
              <a:buNone/>
            </a:pPr>
            <a:r>
              <a:rPr lang="en-US" dirty="0">
                <a:solidFill>
                  <a:srgbClr val="FF0000"/>
                </a:solidFill>
                <a:latin typeface="Courier New" charset="0"/>
                <a:ea typeface="MS PGothic" charset="0"/>
                <a:cs typeface="Courier New" charset="0"/>
              </a:rPr>
              <a:t>		turn = j; </a:t>
            </a:r>
          </a:p>
          <a:p>
            <a:pPr>
              <a:buFont typeface="Monotype Sorts" charset="0"/>
              <a:buNone/>
            </a:pPr>
            <a:r>
              <a:rPr lang="en-US" dirty="0">
                <a:solidFill>
                  <a:srgbClr val="FF0000"/>
                </a:solidFill>
                <a:latin typeface="Courier New" charset="0"/>
                <a:ea typeface="MS PGothic" charset="0"/>
                <a:cs typeface="Courier New" charset="0"/>
              </a:rPr>
              <a:t>		while (flag[j] &amp;&amp; turn = = j); </a:t>
            </a:r>
          </a:p>
          <a:p>
            <a:pPr>
              <a:buFont typeface="Monotype Sorts" charset="0"/>
              <a:buNone/>
            </a:pPr>
            <a:r>
              <a:rPr lang="en-US" dirty="0">
                <a:solidFill>
                  <a:srgbClr val="000000"/>
                </a:solidFill>
                <a:latin typeface="Courier New" charset="0"/>
                <a:ea typeface="MS PGothic" charset="0"/>
                <a:cs typeface="Courier New" charset="0"/>
              </a:rPr>
              <a:t>			critical section </a:t>
            </a:r>
          </a:p>
          <a:p>
            <a:pPr>
              <a:buFont typeface="Monotype Sorts" charset="0"/>
              <a:buNone/>
            </a:pPr>
            <a:r>
              <a:rPr lang="en-US" dirty="0">
                <a:solidFill>
                  <a:srgbClr val="000000"/>
                </a:solidFill>
                <a:latin typeface="Courier New" charset="0"/>
                <a:ea typeface="MS PGothic" charset="0"/>
                <a:cs typeface="Courier New" charset="0"/>
              </a:rPr>
              <a:t>		</a:t>
            </a:r>
            <a:r>
              <a:rPr lang="en-US" dirty="0">
                <a:solidFill>
                  <a:srgbClr val="FF0000"/>
                </a:solidFill>
                <a:latin typeface="Courier New" charset="0"/>
                <a:ea typeface="MS PGothic" charset="0"/>
                <a:cs typeface="Courier New" charset="0"/>
              </a:rPr>
              <a:t>flag[</a:t>
            </a:r>
            <a:r>
              <a:rPr lang="en-US" dirty="0" err="1">
                <a:solidFill>
                  <a:srgbClr val="FF0000"/>
                </a:solidFill>
                <a:latin typeface="Courier New" charset="0"/>
                <a:ea typeface="MS PGothic" charset="0"/>
                <a:cs typeface="Courier New" charset="0"/>
              </a:rPr>
              <a:t>i</a:t>
            </a:r>
            <a:r>
              <a:rPr lang="en-US" dirty="0">
                <a:solidFill>
                  <a:srgbClr val="FF0000"/>
                </a:solidFill>
                <a:latin typeface="Courier New" charset="0"/>
                <a:ea typeface="MS PGothic" charset="0"/>
                <a:cs typeface="Courier New" charset="0"/>
              </a:rPr>
              <a:t>] = false; </a:t>
            </a:r>
          </a:p>
          <a:p>
            <a:pPr>
              <a:buFont typeface="Monotype Sorts" charset="0"/>
              <a:buNone/>
            </a:pPr>
            <a:r>
              <a:rPr lang="en-US" dirty="0">
                <a:solidFill>
                  <a:srgbClr val="000000"/>
                </a:solidFill>
                <a:latin typeface="Courier New" charset="0"/>
                <a:ea typeface="MS PGothic" charset="0"/>
                <a:cs typeface="Courier New" charset="0"/>
              </a:rPr>
              <a:t>			remainder section </a:t>
            </a:r>
          </a:p>
          <a:p>
            <a:pPr>
              <a:buFont typeface="Monotype Sorts" charset="0"/>
              <a:buNone/>
            </a:pPr>
            <a:r>
              <a:rPr lang="en-US" dirty="0">
                <a:solidFill>
                  <a:srgbClr val="000000"/>
                </a:solidFill>
                <a:latin typeface="Courier New" charset="0"/>
                <a:ea typeface="MS PGothic" charset="0"/>
                <a:cs typeface="Courier New" charset="0"/>
              </a:rPr>
              <a:t>	 } while (true); </a:t>
            </a:r>
          </a:p>
          <a:p>
            <a:pPr>
              <a:buFont typeface="Monotype Sorts" charset="0"/>
              <a:buNone/>
            </a:pPr>
            <a:endParaRPr lang="en-US" sz="2800" dirty="0">
              <a:solidFill>
                <a:srgbClr val="0000FF"/>
              </a:solidFill>
              <a:latin typeface="Helvetica" charset="0"/>
              <a:ea typeface="MS PGothic" charset="0"/>
            </a:endParaRPr>
          </a:p>
        </p:txBody>
      </p:sp>
      <p:sp>
        <p:nvSpPr>
          <p:cNvPr id="8" name="Rectangle 7"/>
          <p:cNvSpPr/>
          <p:nvPr/>
        </p:nvSpPr>
        <p:spPr>
          <a:xfrm>
            <a:off x="9829800" y="3200400"/>
            <a:ext cx="3810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743200" y="2574200"/>
            <a:ext cx="25908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9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624138" y="277813"/>
            <a:ext cx="7586662" cy="576262"/>
          </a:xfrm>
        </p:spPr>
        <p:txBody>
          <a:bodyPr>
            <a:noAutofit/>
          </a:bodyPr>
          <a:lstStyle/>
          <a:p>
            <a:pPr eaLnBrk="1" hangingPunct="1"/>
            <a:r>
              <a:rPr lang="en-US" dirty="0">
                <a:ea typeface="MS PGothic" charset="0"/>
              </a:rPr>
              <a:t>Peterson</a:t>
            </a:r>
            <a:r>
              <a:rPr lang="ja-JP" altLang="en-US" dirty="0">
                <a:ea typeface="MS PGothic" charset="0"/>
              </a:rPr>
              <a:t>’</a:t>
            </a:r>
            <a:r>
              <a:rPr lang="en-US" altLang="ja-JP" dirty="0">
                <a:ea typeface="MS PGothic" charset="0"/>
              </a:rPr>
              <a:t>s Solution (Cont.)</a:t>
            </a:r>
            <a:endParaRPr lang="en-US" dirty="0">
              <a:ea typeface="MS PGothic" charset="0"/>
            </a:endParaRPr>
          </a:p>
        </p:txBody>
      </p:sp>
      <p:sp>
        <p:nvSpPr>
          <p:cNvPr id="17411" name="Rectangle 3"/>
          <p:cNvSpPr>
            <a:spLocks noGrp="1" noChangeArrowheads="1"/>
          </p:cNvSpPr>
          <p:nvPr>
            <p:ph idx="1"/>
          </p:nvPr>
        </p:nvSpPr>
        <p:spPr>
          <a:xfrm>
            <a:off x="2330450" y="1233489"/>
            <a:ext cx="8108950" cy="4422775"/>
          </a:xfrm>
        </p:spPr>
        <p:txBody>
          <a:bodyPr>
            <a:normAutofit/>
          </a:bodyPr>
          <a:lstStyle/>
          <a:p>
            <a:r>
              <a:rPr lang="en-US" sz="2800" dirty="0">
                <a:solidFill>
                  <a:srgbClr val="000000"/>
                </a:solidFill>
                <a:ea typeface="MS PGothic" charset="0"/>
              </a:rPr>
              <a:t>Provable that the three  CS requirement are met:</a:t>
            </a:r>
          </a:p>
          <a:p>
            <a:pPr>
              <a:buFont typeface="Monotype Sorts" charset="0"/>
              <a:buNone/>
            </a:pPr>
            <a:r>
              <a:rPr lang="en-US" sz="2800" dirty="0">
                <a:solidFill>
                  <a:srgbClr val="000000"/>
                </a:solidFill>
                <a:ea typeface="MS PGothic" charset="0"/>
              </a:rPr>
              <a:t>        1.   Mutual exclusion is preserved</a:t>
            </a:r>
          </a:p>
          <a:p>
            <a:pPr>
              <a:buFont typeface="Monotype Sorts" charset="0"/>
              <a:buNone/>
            </a:pPr>
            <a:r>
              <a:rPr lang="en-US" sz="2800" dirty="0">
                <a:solidFill>
                  <a:srgbClr val="000000"/>
                </a:solidFill>
                <a:ea typeface="MS PGothic" charset="0"/>
              </a:rPr>
              <a:t>                </a:t>
            </a:r>
            <a:r>
              <a:rPr lang="en-US" sz="2800" b="1" dirty="0">
                <a:solidFill>
                  <a:srgbClr val="000000"/>
                </a:solidFill>
                <a:ea typeface="MS PGothic" charset="0"/>
                <a:cs typeface="Courier New" charset="0"/>
              </a:rPr>
              <a:t>P</a:t>
            </a:r>
            <a:r>
              <a:rPr lang="en-US" sz="2800" b="1" baseline="-25000" dirty="0">
                <a:solidFill>
                  <a:srgbClr val="000000"/>
                </a:solidFill>
                <a:ea typeface="MS PGothic" charset="0"/>
                <a:cs typeface="Courier New" charset="0"/>
              </a:rPr>
              <a:t>i</a:t>
            </a:r>
            <a:r>
              <a:rPr lang="en-US" sz="2800" b="1" dirty="0">
                <a:solidFill>
                  <a:srgbClr val="000000"/>
                </a:solidFill>
                <a:ea typeface="MS PGothic" charset="0"/>
                <a:cs typeface="Courier New" charset="0"/>
              </a:rPr>
              <a:t> </a:t>
            </a:r>
            <a:r>
              <a:rPr lang="en-US" sz="2800" dirty="0">
                <a:solidFill>
                  <a:srgbClr val="000000"/>
                </a:solidFill>
                <a:ea typeface="MS PGothic" charset="0"/>
              </a:rPr>
              <a:t>enters CS only if:</a:t>
            </a:r>
          </a:p>
          <a:p>
            <a:pPr>
              <a:buFont typeface="Monotype Sorts" charset="0"/>
              <a:buNone/>
            </a:pPr>
            <a:r>
              <a:rPr lang="en-US" sz="2800" dirty="0">
                <a:solidFill>
                  <a:srgbClr val="000000"/>
                </a:solidFill>
                <a:ea typeface="MS PGothic" charset="0"/>
              </a:rPr>
              <a:t>                      either </a:t>
            </a:r>
            <a:r>
              <a:rPr lang="en-US" sz="2800" b="1" dirty="0">
                <a:solidFill>
                  <a:srgbClr val="FF0000"/>
                </a:solidFill>
                <a:latin typeface="Courier New"/>
                <a:ea typeface="MS PGothic" charset="0"/>
                <a:cs typeface="Courier New"/>
              </a:rPr>
              <a:t>flag[j] = false </a:t>
            </a:r>
          </a:p>
          <a:p>
            <a:pPr>
              <a:buFont typeface="Monotype Sorts" charset="0"/>
              <a:buNone/>
            </a:pPr>
            <a:r>
              <a:rPr lang="en-US" sz="2800" b="1" dirty="0">
                <a:solidFill>
                  <a:srgbClr val="000000"/>
                </a:solidFill>
                <a:latin typeface="Courier New"/>
                <a:ea typeface="MS PGothic" charset="0"/>
                <a:cs typeface="Courier New"/>
              </a:rPr>
              <a:t>          </a:t>
            </a:r>
            <a:r>
              <a:rPr lang="en-US" sz="2800" dirty="0">
                <a:solidFill>
                  <a:srgbClr val="000000"/>
                </a:solidFill>
                <a:latin typeface="Courier New"/>
                <a:ea typeface="MS PGothic" charset="0"/>
                <a:cs typeface="Courier New"/>
              </a:rPr>
              <a:t>or</a:t>
            </a:r>
            <a:r>
              <a:rPr lang="en-US" sz="2800" b="1" dirty="0">
                <a:solidFill>
                  <a:srgbClr val="000000"/>
                </a:solidFill>
                <a:latin typeface="Courier New"/>
                <a:ea typeface="MS PGothic" charset="0"/>
                <a:cs typeface="Courier New"/>
              </a:rPr>
              <a:t> </a:t>
            </a:r>
            <a:r>
              <a:rPr lang="en-US" sz="2800" b="1" dirty="0">
                <a:solidFill>
                  <a:srgbClr val="FF0000"/>
                </a:solidFill>
                <a:latin typeface="Courier New"/>
                <a:ea typeface="MS PGothic" charset="0"/>
                <a:cs typeface="Courier New"/>
              </a:rPr>
              <a:t>turn = </a:t>
            </a:r>
            <a:r>
              <a:rPr lang="en-US" sz="2800" b="1" dirty="0" err="1">
                <a:solidFill>
                  <a:srgbClr val="FF0000"/>
                </a:solidFill>
                <a:latin typeface="Courier New"/>
                <a:ea typeface="MS PGothic" charset="0"/>
                <a:cs typeface="Courier New"/>
              </a:rPr>
              <a:t>i</a:t>
            </a:r>
            <a:endParaRPr lang="en-US" sz="2800" dirty="0">
              <a:solidFill>
                <a:srgbClr val="FF0000"/>
              </a:solidFill>
              <a:latin typeface="Courier New"/>
              <a:ea typeface="MS PGothic" charset="0"/>
              <a:cs typeface="Courier New"/>
            </a:endParaRPr>
          </a:p>
          <a:p>
            <a:pPr>
              <a:buFont typeface="Monotype Sorts" charset="0"/>
              <a:buNone/>
            </a:pPr>
            <a:r>
              <a:rPr lang="en-US" sz="2800" dirty="0">
                <a:solidFill>
                  <a:srgbClr val="000000"/>
                </a:solidFill>
                <a:ea typeface="MS PGothic" charset="0"/>
              </a:rPr>
              <a:t>        2.   Progress requirement is satisfied</a:t>
            </a:r>
          </a:p>
          <a:p>
            <a:pPr>
              <a:buFont typeface="Monotype Sorts" charset="0"/>
              <a:buNone/>
            </a:pPr>
            <a:r>
              <a:rPr lang="en-US" sz="2800" dirty="0">
                <a:solidFill>
                  <a:srgbClr val="000000"/>
                </a:solidFill>
                <a:ea typeface="MS PGothic" charset="0"/>
              </a:rPr>
              <a:t>        3.   Bounded-waiting requirement is met</a:t>
            </a:r>
          </a:p>
          <a:p>
            <a:pPr>
              <a:lnSpc>
                <a:spcPct val="90000"/>
              </a:lnSpc>
            </a:pPr>
            <a:endParaRPr lang="en-US" dirty="0">
              <a:latin typeface="Helvetica" charset="0"/>
              <a:ea typeface="MS PGothic" charset="0"/>
            </a:endParaRPr>
          </a:p>
        </p:txBody>
      </p:sp>
    </p:spTree>
    <p:extLst>
      <p:ext uri="{BB962C8B-B14F-4D97-AF65-F5344CB8AC3E}">
        <p14:creationId xmlns:p14="http://schemas.microsoft.com/office/powerpoint/2010/main" val="86477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n w="1905"/>
                <a:solidFill>
                  <a:srgbClr val="000000"/>
                </a:solidFill>
                <a:effectLst>
                  <a:innerShdw blurRad="69850" dist="43180" dir="5400000">
                    <a:srgbClr val="000000">
                      <a:alpha val="65000"/>
                    </a:srgbClr>
                  </a:innerShdw>
                </a:effectLst>
              </a:rPr>
              <a:t>Mutual Exclusion: </a:t>
            </a:r>
            <a:br>
              <a:rPr lang="en-US" dirty="0">
                <a:ln w="1905"/>
                <a:solidFill>
                  <a:srgbClr val="000000"/>
                </a:solidFill>
                <a:effectLst>
                  <a:innerShdw blurRad="69850" dist="43180" dir="5400000">
                    <a:srgbClr val="000000">
                      <a:alpha val="65000"/>
                    </a:srgbClr>
                  </a:innerShdw>
                </a:effectLst>
              </a:rPr>
            </a:br>
            <a:r>
              <a:rPr lang="en-US" dirty="0">
                <a:ln w="1905"/>
                <a:solidFill>
                  <a:srgbClr val="000000"/>
                </a:solidFill>
                <a:effectLst>
                  <a:innerShdw blurRad="69850" dist="43180" dir="5400000">
                    <a:srgbClr val="000000">
                      <a:alpha val="65000"/>
                    </a:srgbClr>
                  </a:innerShdw>
                </a:effectLst>
              </a:rPr>
              <a:t>Hardware Support</a:t>
            </a:r>
          </a:p>
        </p:txBody>
      </p:sp>
      <p:sp>
        <p:nvSpPr>
          <p:cNvPr id="8" name="TextBox 7"/>
          <p:cNvSpPr txBox="1"/>
          <p:nvPr/>
        </p:nvSpPr>
        <p:spPr>
          <a:xfrm>
            <a:off x="1828800" y="2209801"/>
            <a:ext cx="4191000" cy="2954655"/>
          </a:xfrm>
          <a:prstGeom prst="rect">
            <a:avLst/>
          </a:prstGeom>
          <a:noFill/>
        </p:spPr>
        <p:txBody>
          <a:bodyPr wrap="square" rtlCol="0">
            <a:spAutoFit/>
          </a:bodyPr>
          <a:lstStyle/>
          <a:p>
            <a:pPr marL="342900" lvl="1" indent="-342900">
              <a:buFont typeface="Wingdings" charset="2"/>
              <a:buChar char="§"/>
            </a:pPr>
            <a:r>
              <a:rPr lang="en-US" sz="3200" b="1" dirty="0">
                <a:ln w="1905"/>
                <a:effectLst>
                  <a:innerShdw blurRad="69850" dist="43180" dir="5400000">
                    <a:srgbClr val="000000">
                      <a:alpha val="65000"/>
                    </a:srgbClr>
                  </a:innerShdw>
                </a:effectLst>
                <a:latin typeface="+mn-lt"/>
              </a:rPr>
              <a:t>Interrupt Disabling</a:t>
            </a:r>
          </a:p>
          <a:p>
            <a:pPr marL="342900" lvl="1" indent="-342900"/>
            <a:endParaRPr lang="en-US" sz="1600" b="1" dirty="0">
              <a:solidFill>
                <a:schemeClr val="accent4">
                  <a:lumMod val="50000"/>
                </a:schemeClr>
              </a:solidFill>
            </a:endParaRPr>
          </a:p>
          <a:p>
            <a:pPr lvl="1">
              <a:buClr>
                <a:schemeClr val="accent3">
                  <a:lumMod val="50000"/>
                </a:schemeClr>
              </a:buClr>
              <a:buFont typeface="Wingdings" charset="2"/>
              <a:buChar char="§"/>
            </a:pPr>
            <a:r>
              <a:rPr lang="en-US" sz="2400" dirty="0">
                <a:latin typeface="+mn-lt"/>
              </a:rPr>
              <a:t> </a:t>
            </a:r>
            <a:r>
              <a:rPr lang="en-US" sz="2400" dirty="0" err="1">
                <a:latin typeface="+mn-lt"/>
              </a:rPr>
              <a:t>uniprocessor</a:t>
            </a:r>
            <a:r>
              <a:rPr lang="en-US" sz="2400" dirty="0">
                <a:latin typeface="+mn-lt"/>
              </a:rPr>
              <a:t> system</a:t>
            </a:r>
          </a:p>
          <a:p>
            <a:pPr lvl="1">
              <a:buClr>
                <a:schemeClr val="accent3">
                  <a:lumMod val="50000"/>
                </a:schemeClr>
              </a:buClr>
              <a:buFont typeface="Wingdings" charset="2"/>
              <a:buChar char="§"/>
            </a:pPr>
            <a:endParaRPr lang="en-US" sz="2400" dirty="0">
              <a:latin typeface="+mn-lt"/>
            </a:endParaRPr>
          </a:p>
          <a:p>
            <a:pPr lvl="1">
              <a:buClr>
                <a:schemeClr val="accent3">
                  <a:lumMod val="50000"/>
                </a:schemeClr>
              </a:buClr>
              <a:buFont typeface="Wingdings" charset="2"/>
              <a:buChar char="§"/>
            </a:pPr>
            <a:r>
              <a:rPr lang="en-US" sz="2400" dirty="0">
                <a:latin typeface="+mn-lt"/>
              </a:rPr>
              <a:t> disabling interrupts      </a:t>
            </a:r>
          </a:p>
          <a:p>
            <a:pPr lvl="1">
              <a:buClr>
                <a:schemeClr val="accent3">
                  <a:lumMod val="50000"/>
                </a:schemeClr>
              </a:buClr>
            </a:pPr>
            <a:r>
              <a:rPr lang="en-US" sz="2400" dirty="0">
                <a:latin typeface="+mn-lt"/>
              </a:rPr>
              <a:t>   guarantees mutual  </a:t>
            </a:r>
          </a:p>
          <a:p>
            <a:pPr lvl="1">
              <a:buClr>
                <a:schemeClr val="accent3">
                  <a:lumMod val="50000"/>
                </a:schemeClr>
              </a:buClr>
            </a:pPr>
            <a:r>
              <a:rPr lang="en-US" sz="2400" dirty="0">
                <a:latin typeface="+mn-lt"/>
              </a:rPr>
              <a:t>   exclusion</a:t>
            </a:r>
          </a:p>
          <a:p>
            <a:endParaRPr lang="en-US" dirty="0"/>
          </a:p>
        </p:txBody>
      </p:sp>
      <p:sp>
        <p:nvSpPr>
          <p:cNvPr id="9" name="TextBox 8"/>
          <p:cNvSpPr txBox="1"/>
          <p:nvPr/>
        </p:nvSpPr>
        <p:spPr>
          <a:xfrm>
            <a:off x="6324600" y="2209800"/>
            <a:ext cx="3962400" cy="4001096"/>
          </a:xfrm>
          <a:prstGeom prst="rect">
            <a:avLst/>
          </a:prstGeom>
          <a:noFill/>
        </p:spPr>
        <p:txBody>
          <a:bodyPr wrap="square" rtlCol="0">
            <a:spAutoFit/>
          </a:bodyPr>
          <a:lstStyle/>
          <a:p>
            <a:pPr marL="342900" lvl="1" indent="-342900">
              <a:buFont typeface="Wingdings" charset="2"/>
              <a:buChar char="§"/>
            </a:pPr>
            <a:r>
              <a:rPr lang="en-US" sz="3200" b="1" dirty="0">
                <a:ln w="1905"/>
                <a:solidFill>
                  <a:srgbClr val="000000"/>
                </a:solidFill>
                <a:effectLst>
                  <a:innerShdw blurRad="69850" dist="43180" dir="5400000">
                    <a:srgbClr val="000000">
                      <a:alpha val="65000"/>
                    </a:srgbClr>
                  </a:innerShdw>
                </a:effectLst>
                <a:latin typeface="+mn-lt"/>
              </a:rPr>
              <a:t>Disadvantages</a:t>
            </a:r>
          </a:p>
          <a:p>
            <a:pPr marL="342900" lvl="1" indent="-342900"/>
            <a:endParaRPr lang="en-US" sz="1200" dirty="0"/>
          </a:p>
          <a:p>
            <a:pPr lvl="1">
              <a:buClr>
                <a:schemeClr val="accent3">
                  <a:lumMod val="50000"/>
                </a:schemeClr>
              </a:buClr>
              <a:buFont typeface="Wingdings" charset="2"/>
              <a:buChar char="§"/>
            </a:pPr>
            <a:r>
              <a:rPr lang="en-US" sz="2400" dirty="0"/>
              <a:t> </a:t>
            </a:r>
            <a:r>
              <a:rPr lang="en-US" sz="2400" dirty="0">
                <a:latin typeface="+mn-lt"/>
              </a:rPr>
              <a:t>the </a:t>
            </a:r>
            <a:r>
              <a:rPr lang="en-US" sz="2400" dirty="0">
                <a:solidFill>
                  <a:srgbClr val="FF0000"/>
                </a:solidFill>
                <a:latin typeface="+mn-lt"/>
              </a:rPr>
              <a:t>efficiency</a:t>
            </a:r>
            <a:r>
              <a:rPr lang="en-US" sz="2400" dirty="0">
                <a:latin typeface="+mn-lt"/>
              </a:rPr>
              <a:t> of  </a:t>
            </a:r>
          </a:p>
          <a:p>
            <a:pPr lvl="1">
              <a:buClr>
                <a:schemeClr val="accent3">
                  <a:lumMod val="50000"/>
                </a:schemeClr>
              </a:buClr>
            </a:pPr>
            <a:r>
              <a:rPr lang="en-US" sz="2400" dirty="0">
                <a:latin typeface="+mn-lt"/>
              </a:rPr>
              <a:t>   execution could be </a:t>
            </a:r>
          </a:p>
          <a:p>
            <a:pPr lvl="1">
              <a:buClr>
                <a:schemeClr val="accent3">
                  <a:lumMod val="50000"/>
                </a:schemeClr>
              </a:buClr>
            </a:pPr>
            <a:r>
              <a:rPr lang="en-US" sz="2400" dirty="0">
                <a:latin typeface="+mn-lt"/>
              </a:rPr>
              <a:t>   noticeably </a:t>
            </a:r>
            <a:r>
              <a:rPr lang="en-US" sz="2400" dirty="0">
                <a:solidFill>
                  <a:srgbClr val="FF0000"/>
                </a:solidFill>
                <a:latin typeface="+mn-lt"/>
              </a:rPr>
              <a:t>degraded</a:t>
            </a:r>
          </a:p>
          <a:p>
            <a:pPr lvl="1">
              <a:buClr>
                <a:schemeClr val="accent3">
                  <a:lumMod val="50000"/>
                </a:schemeClr>
              </a:buClr>
              <a:buFont typeface="Wingdings" charset="2"/>
              <a:buChar char="§"/>
            </a:pPr>
            <a:endParaRPr lang="en-US" sz="2400" dirty="0">
              <a:latin typeface="+mn-lt"/>
            </a:endParaRPr>
          </a:p>
          <a:p>
            <a:pPr lvl="1">
              <a:buClr>
                <a:schemeClr val="accent3">
                  <a:lumMod val="50000"/>
                </a:schemeClr>
              </a:buClr>
              <a:buFont typeface="Wingdings" charset="2"/>
              <a:buChar char="§"/>
            </a:pPr>
            <a:r>
              <a:rPr lang="en-US" sz="2400" dirty="0">
                <a:latin typeface="+mn-lt"/>
              </a:rPr>
              <a:t> this approach </a:t>
            </a:r>
            <a:r>
              <a:rPr lang="en-US" sz="2400" dirty="0">
                <a:solidFill>
                  <a:srgbClr val="FF0000"/>
                </a:solidFill>
                <a:latin typeface="+mn-lt"/>
              </a:rPr>
              <a:t>will not </a:t>
            </a:r>
          </a:p>
          <a:p>
            <a:pPr lvl="1">
              <a:buClr>
                <a:schemeClr val="accent3">
                  <a:lumMod val="50000"/>
                </a:schemeClr>
              </a:buClr>
            </a:pPr>
            <a:r>
              <a:rPr lang="en-US" sz="2400" dirty="0">
                <a:solidFill>
                  <a:srgbClr val="FF0000"/>
                </a:solidFill>
                <a:latin typeface="+mn-lt"/>
              </a:rPr>
              <a:t>   work</a:t>
            </a:r>
            <a:r>
              <a:rPr lang="en-US" sz="2400" dirty="0">
                <a:latin typeface="+mn-lt"/>
              </a:rPr>
              <a:t> in a  </a:t>
            </a:r>
          </a:p>
          <a:p>
            <a:pPr lvl="1">
              <a:buClr>
                <a:schemeClr val="accent3">
                  <a:lumMod val="50000"/>
                </a:schemeClr>
              </a:buClr>
            </a:pPr>
            <a:r>
              <a:rPr lang="en-US" sz="2400" dirty="0">
                <a:latin typeface="+mn-lt"/>
              </a:rPr>
              <a:t>   multiprocessor </a:t>
            </a:r>
          </a:p>
          <a:p>
            <a:pPr lvl="1">
              <a:buClr>
                <a:schemeClr val="accent3">
                  <a:lumMod val="50000"/>
                </a:schemeClr>
              </a:buClr>
            </a:pPr>
            <a:r>
              <a:rPr lang="en-US" sz="2400" dirty="0">
                <a:latin typeface="+mn-lt"/>
              </a:rPr>
              <a:t>   architecture</a:t>
            </a:r>
          </a:p>
          <a:p>
            <a:endParaRPr lang="en-US" dirty="0"/>
          </a:p>
        </p:txBody>
      </p:sp>
      <p:cxnSp>
        <p:nvCxnSpPr>
          <p:cNvPr id="11" name="Straight Connector 10"/>
          <p:cNvCxnSpPr/>
          <p:nvPr/>
        </p:nvCxnSpPr>
        <p:spPr>
          <a:xfrm rot="5400000">
            <a:off x="4382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6" name="Rectangle 3"/>
          <p:cNvSpPr txBox="1">
            <a:spLocks noChangeArrowheads="1"/>
          </p:cNvSpPr>
          <p:nvPr/>
        </p:nvSpPr>
        <p:spPr>
          <a:xfrm>
            <a:off x="7010400" y="1524000"/>
            <a:ext cx="25146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Q4: Any Problem? </a:t>
            </a:r>
          </a:p>
        </p:txBody>
      </p:sp>
      <p:sp>
        <p:nvSpPr>
          <p:cNvPr id="7" name="Rectangle 6"/>
          <p:cNvSpPr/>
          <p:nvPr/>
        </p:nvSpPr>
        <p:spPr>
          <a:xfrm>
            <a:off x="6172200" y="2133600"/>
            <a:ext cx="3733800" cy="3886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484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grpId="0" nodeType="clickEffect">
                                  <p:stCondLst>
                                    <p:cond delay="0"/>
                                  </p:stCondLst>
                                  <p:childTnLst>
                                    <p:anim calcmode="lin" valueType="num">
                                      <p:cBhvr>
                                        <p:cTn id="12" dur="500"/>
                                        <p:tgtEl>
                                          <p:spTgt spid="7"/>
                                        </p:tgtEl>
                                        <p:attrNameLst>
                                          <p:attrName>ppt_w</p:attrName>
                                        </p:attrNameLst>
                                      </p:cBhvr>
                                      <p:tavLst>
                                        <p:tav tm="0">
                                          <p:val>
                                            <p:strVal val="ppt_w"/>
                                          </p:val>
                                        </p:tav>
                                        <p:tav tm="100000">
                                          <p:val>
                                            <p:fltVal val="0"/>
                                          </p:val>
                                        </p:tav>
                                      </p:tavLst>
                                    </p:anim>
                                    <p:anim calcmode="lin" valueType="num">
                                      <p:cBhvr>
                                        <p:cTn id="13" dur="500"/>
                                        <p:tgtEl>
                                          <p:spTgt spid="7"/>
                                        </p:tgtEl>
                                        <p:attrNameLst>
                                          <p:attrName>ppt_h</p:attrName>
                                        </p:attrNameLst>
                                      </p:cBhvr>
                                      <p:tavLst>
                                        <p:tav tm="0">
                                          <p:val>
                                            <p:strVal val="ppt_h"/>
                                          </p:val>
                                        </p:tav>
                                        <p:tav tm="100000">
                                          <p:val>
                                            <p:fltVal val="0"/>
                                          </p:val>
                                        </p:tav>
                                      </p:tavLst>
                                    </p:anim>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8617F-A004-2C4C-908E-4933C8194E18}"/>
              </a:ext>
            </a:extLst>
          </p:cNvPr>
          <p:cNvPicPr>
            <a:picLocks noChangeAspect="1"/>
          </p:cNvPicPr>
          <p:nvPr/>
        </p:nvPicPr>
        <p:blipFill>
          <a:blip r:embed="rId3"/>
          <a:stretch>
            <a:fillRect/>
          </a:stretch>
        </p:blipFill>
        <p:spPr>
          <a:xfrm>
            <a:off x="-76201" y="-76200"/>
            <a:ext cx="12505885" cy="7010400"/>
          </a:xfrm>
          <a:prstGeom prst="rect">
            <a:avLst/>
          </a:prstGeom>
        </p:spPr>
      </p:pic>
      <p:sp>
        <p:nvSpPr>
          <p:cNvPr id="3" name="TextBox 2">
            <a:extLst>
              <a:ext uri="{FF2B5EF4-FFF2-40B4-BE49-F238E27FC236}">
                <a16:creationId xmlns:a16="http://schemas.microsoft.com/office/drawing/2014/main" id="{11B33F04-497A-1541-B29B-81262E3A7B4E}"/>
              </a:ext>
            </a:extLst>
          </p:cNvPr>
          <p:cNvSpPr txBox="1"/>
          <p:nvPr/>
        </p:nvSpPr>
        <p:spPr>
          <a:xfrm>
            <a:off x="5791200" y="533400"/>
            <a:ext cx="5257800" cy="4093428"/>
          </a:xfrm>
          <a:prstGeom prst="rect">
            <a:avLst/>
          </a:prstGeom>
          <a:noFill/>
        </p:spPr>
        <p:txBody>
          <a:bodyPr wrap="square" rtlCol="0">
            <a:spAutoFit/>
          </a:bodyPr>
          <a:lstStyle/>
          <a:p>
            <a:pPr>
              <a:spcBef>
                <a:spcPts val="1200"/>
              </a:spcBef>
            </a:pPr>
            <a:r>
              <a:rPr lang="en-US" sz="4400" dirty="0" err="1">
                <a:solidFill>
                  <a:srgbClr val="03244D"/>
                </a:solidFill>
                <a:latin typeface="+mj-lt"/>
              </a:rPr>
              <a:t>Dallan</a:t>
            </a:r>
            <a:r>
              <a:rPr lang="en-US" sz="4400" dirty="0">
                <a:solidFill>
                  <a:srgbClr val="03244D"/>
                </a:solidFill>
                <a:latin typeface="+mj-lt"/>
              </a:rPr>
              <a:t> Healey</a:t>
            </a:r>
          </a:p>
          <a:p>
            <a:pPr>
              <a:spcBef>
                <a:spcPts val="1200"/>
              </a:spcBef>
            </a:pPr>
            <a:r>
              <a:rPr lang="en-US" sz="4400" dirty="0">
                <a:solidFill>
                  <a:srgbClr val="03244D"/>
                </a:solidFill>
                <a:latin typeface="+mj-lt"/>
              </a:rPr>
              <a:t>Jacob Justice</a:t>
            </a:r>
          </a:p>
          <a:p>
            <a:pPr>
              <a:spcBef>
                <a:spcPts val="1200"/>
              </a:spcBef>
            </a:pPr>
            <a:r>
              <a:rPr lang="en-US" sz="4400" dirty="0" err="1">
                <a:solidFill>
                  <a:srgbClr val="03244D"/>
                </a:solidFill>
                <a:latin typeface="+mj-lt"/>
              </a:rPr>
              <a:t>Jaykumar</a:t>
            </a:r>
            <a:r>
              <a:rPr lang="en-US" sz="4400" dirty="0">
                <a:solidFill>
                  <a:srgbClr val="03244D"/>
                </a:solidFill>
                <a:latin typeface="+mj-lt"/>
              </a:rPr>
              <a:t> Patel</a:t>
            </a:r>
          </a:p>
          <a:p>
            <a:pPr>
              <a:spcBef>
                <a:spcPts val="1200"/>
              </a:spcBef>
            </a:pPr>
            <a:r>
              <a:rPr lang="en-US" sz="4400" dirty="0">
                <a:solidFill>
                  <a:srgbClr val="03244D"/>
                </a:solidFill>
                <a:latin typeface="+mj-lt"/>
              </a:rPr>
              <a:t>Collin Pike</a:t>
            </a:r>
          </a:p>
          <a:p>
            <a:pPr>
              <a:spcBef>
                <a:spcPts val="1200"/>
              </a:spcBef>
            </a:pPr>
            <a:r>
              <a:rPr lang="en-US" sz="4400" dirty="0">
                <a:solidFill>
                  <a:srgbClr val="03244D"/>
                </a:solidFill>
                <a:latin typeface="+mj-lt"/>
              </a:rPr>
              <a:t>Christopher Tillery</a:t>
            </a:r>
          </a:p>
        </p:txBody>
      </p:sp>
      <p:sp>
        <p:nvSpPr>
          <p:cNvPr id="4" name="Rectangle 3">
            <a:extLst>
              <a:ext uri="{FF2B5EF4-FFF2-40B4-BE49-F238E27FC236}">
                <a16:creationId xmlns:a16="http://schemas.microsoft.com/office/drawing/2014/main" id="{35C61FDC-CE1A-B644-8E9E-DBD622127908}"/>
              </a:ext>
            </a:extLst>
          </p:cNvPr>
          <p:cNvSpPr/>
          <p:nvPr/>
        </p:nvSpPr>
        <p:spPr>
          <a:xfrm>
            <a:off x="4953000" y="5136674"/>
            <a:ext cx="6324600" cy="1200329"/>
          </a:xfrm>
          <a:prstGeom prst="rect">
            <a:avLst/>
          </a:prstGeom>
        </p:spPr>
        <p:txBody>
          <a:bodyPr wrap="square">
            <a:spAutoFit/>
          </a:bodyPr>
          <a:lstStyle/>
          <a:p>
            <a:r>
              <a:rPr lang="en-US" sz="3600" dirty="0">
                <a:solidFill>
                  <a:srgbClr val="03244D"/>
                </a:solidFill>
                <a:latin typeface="+mj-lt"/>
              </a:rPr>
              <a:t>For the COMP3500 students who think being early is too late!</a:t>
            </a:r>
          </a:p>
        </p:txBody>
      </p:sp>
    </p:spTree>
    <p:extLst>
      <p:ext uri="{BB962C8B-B14F-4D97-AF65-F5344CB8AC3E}">
        <p14:creationId xmlns:p14="http://schemas.microsoft.com/office/powerpoint/2010/main" val="270978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itle 1"/>
          <p:cNvSpPr>
            <a:spLocks noGrp="1"/>
          </p:cNvSpPr>
          <p:nvPr>
            <p:ph type="title"/>
          </p:nvPr>
        </p:nvSpPr>
        <p:spPr>
          <a:xfrm>
            <a:off x="2133600" y="152400"/>
            <a:ext cx="8154988" cy="1371600"/>
          </a:xfrm>
        </p:spPr>
        <p:txBody>
          <a:bodyPr>
            <a:noAutofit/>
          </a:bodyPr>
          <a:lstStyle/>
          <a:p>
            <a:r>
              <a:rPr lang="en-US" dirty="0">
                <a:latin typeface="+mn-lt"/>
                <a:ea typeface="MS PGothic" charset="0"/>
              </a:rPr>
              <a:t>Solution to Critical-section Problem Using Locks</a:t>
            </a:r>
          </a:p>
        </p:txBody>
      </p:sp>
      <p:sp>
        <p:nvSpPr>
          <p:cNvPr id="19461" name="Content Placeholder 2"/>
          <p:cNvSpPr>
            <a:spLocks noGrp="1"/>
          </p:cNvSpPr>
          <p:nvPr>
            <p:ph idx="1"/>
          </p:nvPr>
        </p:nvSpPr>
        <p:spPr>
          <a:xfrm>
            <a:off x="2362200" y="1676401"/>
            <a:ext cx="7727950" cy="4530725"/>
          </a:xfrm>
        </p:spPr>
        <p:txBody>
          <a:bodyPr/>
          <a:lstStyle/>
          <a:p>
            <a:pPr>
              <a:buFont typeface="Monotype Sorts" charset="0"/>
              <a:buNone/>
            </a:pPr>
            <a:r>
              <a:rPr lang="en-US" sz="1400" b="1" dirty="0">
                <a:solidFill>
                  <a:srgbClr val="000000"/>
                </a:solidFill>
                <a:latin typeface="Courier New" charset="0"/>
                <a:ea typeface="MS PGothic" charset="0"/>
                <a:cs typeface="Courier New" charset="0"/>
              </a:rPr>
              <a:t>	</a:t>
            </a:r>
            <a:r>
              <a:rPr lang="en-US" sz="2800" dirty="0">
                <a:solidFill>
                  <a:srgbClr val="000000"/>
                </a:solidFill>
                <a:latin typeface="Courier New"/>
                <a:ea typeface="MS PGothic" charset="0"/>
                <a:cs typeface="Courier New"/>
              </a:rPr>
              <a:t>do { </a:t>
            </a:r>
          </a:p>
          <a:p>
            <a:pPr>
              <a:buFont typeface="Monotype Sorts" charset="0"/>
              <a:buNone/>
            </a:pPr>
            <a:r>
              <a:rPr lang="en-US" sz="2800" dirty="0">
                <a:solidFill>
                  <a:srgbClr val="000000"/>
                </a:solidFill>
                <a:latin typeface="Courier New"/>
                <a:ea typeface="MS PGothic" charset="0"/>
                <a:cs typeface="Courier New"/>
              </a:rPr>
              <a:t>		</a:t>
            </a:r>
            <a:r>
              <a:rPr lang="en-US" sz="2800" dirty="0">
                <a:solidFill>
                  <a:srgbClr val="FF0000"/>
                </a:solidFill>
                <a:latin typeface="Courier New"/>
                <a:ea typeface="MS PGothic" charset="0"/>
                <a:cs typeface="Courier New"/>
              </a:rPr>
              <a:t>acquire lock </a:t>
            </a:r>
          </a:p>
          <a:p>
            <a:pPr>
              <a:buFont typeface="Monotype Sorts" charset="0"/>
              <a:buNone/>
            </a:pPr>
            <a:r>
              <a:rPr lang="en-US" sz="2800" dirty="0">
                <a:solidFill>
                  <a:srgbClr val="000000"/>
                </a:solidFill>
                <a:latin typeface="Courier New"/>
                <a:ea typeface="MS PGothic" charset="0"/>
                <a:cs typeface="Courier New"/>
              </a:rPr>
              <a:t>			critical section </a:t>
            </a:r>
          </a:p>
          <a:p>
            <a:pPr>
              <a:buFont typeface="Monotype Sorts" charset="0"/>
              <a:buNone/>
            </a:pPr>
            <a:r>
              <a:rPr lang="en-US" sz="2800" dirty="0">
                <a:solidFill>
                  <a:srgbClr val="000000"/>
                </a:solidFill>
                <a:latin typeface="Courier New"/>
                <a:ea typeface="MS PGothic" charset="0"/>
                <a:cs typeface="Courier New"/>
              </a:rPr>
              <a:t>		</a:t>
            </a:r>
            <a:r>
              <a:rPr lang="en-US" sz="2800" dirty="0">
                <a:solidFill>
                  <a:srgbClr val="FF0000"/>
                </a:solidFill>
                <a:latin typeface="Courier New"/>
                <a:ea typeface="MS PGothic" charset="0"/>
                <a:cs typeface="Courier New"/>
              </a:rPr>
              <a:t>release lock </a:t>
            </a:r>
          </a:p>
          <a:p>
            <a:pPr>
              <a:buFont typeface="Monotype Sorts" charset="0"/>
              <a:buNone/>
            </a:pPr>
            <a:r>
              <a:rPr lang="en-US" sz="2800" dirty="0">
                <a:solidFill>
                  <a:srgbClr val="000000"/>
                </a:solidFill>
                <a:latin typeface="Courier New"/>
                <a:ea typeface="MS PGothic" charset="0"/>
                <a:cs typeface="Courier New"/>
              </a:rPr>
              <a:t>			remainder section </a:t>
            </a:r>
          </a:p>
          <a:p>
            <a:pPr>
              <a:buFont typeface="Monotype Sorts" charset="0"/>
              <a:buNone/>
            </a:pPr>
            <a:r>
              <a:rPr lang="en-US" sz="2800" dirty="0">
                <a:solidFill>
                  <a:srgbClr val="000000"/>
                </a:solidFill>
                <a:latin typeface="Courier New"/>
                <a:ea typeface="MS PGothic" charset="0"/>
                <a:cs typeface="Courier New"/>
              </a:rPr>
              <a:t>	} while (TRUE); </a:t>
            </a:r>
          </a:p>
        </p:txBody>
      </p:sp>
    </p:spTree>
    <p:extLst>
      <p:ext uri="{BB962C8B-B14F-4D97-AF65-F5344CB8AC3E}">
        <p14:creationId xmlns:p14="http://schemas.microsoft.com/office/powerpoint/2010/main" val="1503016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811464" y="161926"/>
            <a:ext cx="7399337" cy="576263"/>
          </a:xfrm>
        </p:spPr>
        <p:txBody>
          <a:bodyPr>
            <a:noAutofit/>
          </a:bodyPr>
          <a:lstStyle/>
          <a:p>
            <a:pPr eaLnBrk="1" hangingPunct="1"/>
            <a:r>
              <a:rPr lang="en-US" dirty="0" err="1">
                <a:latin typeface="+mn-lt"/>
                <a:ea typeface="MS PGothic" charset="0"/>
              </a:rPr>
              <a:t>test_and_set</a:t>
            </a:r>
            <a:r>
              <a:rPr lang="en-US" dirty="0">
                <a:latin typeface="+mn-lt"/>
                <a:ea typeface="MS PGothic" charset="0"/>
              </a:rPr>
              <a:t>  Instruction </a:t>
            </a:r>
          </a:p>
        </p:txBody>
      </p:sp>
      <p:sp>
        <p:nvSpPr>
          <p:cNvPr id="20483" name="Rectangle 3"/>
          <p:cNvSpPr>
            <a:spLocks noGrp="1" noChangeArrowheads="1"/>
          </p:cNvSpPr>
          <p:nvPr>
            <p:ph idx="1"/>
          </p:nvPr>
        </p:nvSpPr>
        <p:spPr>
          <a:xfrm>
            <a:off x="2330450" y="1143000"/>
            <a:ext cx="8032750" cy="5257800"/>
          </a:xfrm>
        </p:spPr>
        <p:txBody>
          <a:bodyPr>
            <a:normAutofit/>
          </a:bodyPr>
          <a:lstStyle/>
          <a:p>
            <a:pPr>
              <a:lnSpc>
                <a:spcPct val="90000"/>
              </a:lnSpc>
              <a:buNone/>
              <a:tabLst>
                <a:tab pos="739775" algn="l"/>
                <a:tab pos="1020763" algn="l"/>
                <a:tab pos="1257300" algn="l"/>
              </a:tabLst>
            </a:pPr>
            <a:r>
              <a:rPr lang="en-US" sz="2600" dirty="0" err="1">
                <a:solidFill>
                  <a:srgbClr val="000000"/>
                </a:solidFill>
                <a:latin typeface="Courier New" charset="0"/>
                <a:ea typeface="MS PGothic" charset="0"/>
                <a:cs typeface="Courier New" charset="0"/>
              </a:rPr>
              <a:t>boolean</a:t>
            </a:r>
            <a:r>
              <a:rPr lang="en-US" sz="2600" dirty="0">
                <a:solidFill>
                  <a:srgbClr val="000000"/>
                </a:solidFill>
                <a:latin typeface="Courier New" charset="0"/>
                <a:ea typeface="MS PGothic" charset="0"/>
                <a:cs typeface="Courier New" charset="0"/>
              </a:rPr>
              <a:t> </a:t>
            </a:r>
            <a:r>
              <a:rPr lang="en-US" sz="2600" dirty="0" err="1">
                <a:solidFill>
                  <a:srgbClr val="000000"/>
                </a:solidFill>
                <a:latin typeface="Courier New" charset="0"/>
                <a:ea typeface="MS PGothic" charset="0"/>
                <a:cs typeface="Courier New" charset="0"/>
              </a:rPr>
              <a:t>test_and_set</a:t>
            </a:r>
            <a:r>
              <a:rPr lang="en-US" sz="2600" dirty="0">
                <a:solidFill>
                  <a:srgbClr val="000000"/>
                </a:solidFill>
                <a:latin typeface="Courier New" charset="0"/>
                <a:ea typeface="MS PGothic" charset="0"/>
                <a:cs typeface="Courier New" charset="0"/>
              </a:rPr>
              <a:t> (</a:t>
            </a:r>
            <a:r>
              <a:rPr lang="en-US" sz="2600" dirty="0" err="1">
                <a:solidFill>
                  <a:srgbClr val="000000"/>
                </a:solidFill>
                <a:latin typeface="Courier New" charset="0"/>
                <a:ea typeface="MS PGothic" charset="0"/>
                <a:cs typeface="Courier New" charset="0"/>
              </a:rPr>
              <a:t>boolean</a:t>
            </a:r>
            <a:r>
              <a:rPr lang="en-US" sz="2600" dirty="0">
                <a:solidFill>
                  <a:srgbClr val="000000"/>
                </a:solidFill>
                <a:latin typeface="Courier New" charset="0"/>
                <a:ea typeface="MS PGothic" charset="0"/>
                <a:cs typeface="Courier New" charset="0"/>
              </a:rPr>
              <a:t> *target)</a:t>
            </a:r>
          </a:p>
          <a:p>
            <a:pPr>
              <a:lnSpc>
                <a:spcPct val="90000"/>
              </a:lnSpc>
              <a:buNone/>
              <a:tabLst>
                <a:tab pos="739775" algn="l"/>
                <a:tab pos="1020763" algn="l"/>
                <a:tab pos="1257300" algn="l"/>
              </a:tabLst>
            </a:pPr>
            <a:r>
              <a:rPr lang="en-US" sz="2600" dirty="0">
                <a:solidFill>
                  <a:srgbClr val="000000"/>
                </a:solidFill>
                <a:latin typeface="Courier New" charset="0"/>
                <a:ea typeface="MS PGothic" charset="0"/>
                <a:cs typeface="Courier New" charset="0"/>
              </a:rPr>
              <a:t> {</a:t>
            </a:r>
          </a:p>
          <a:p>
            <a:pPr>
              <a:lnSpc>
                <a:spcPct val="90000"/>
              </a:lnSpc>
              <a:buNone/>
              <a:tabLst>
                <a:tab pos="739775" algn="l"/>
                <a:tab pos="1020763" algn="l"/>
                <a:tab pos="1257300" algn="l"/>
              </a:tabLst>
            </a:pPr>
            <a:r>
              <a:rPr lang="en-US" sz="2600" dirty="0">
                <a:solidFill>
                  <a:srgbClr val="000000"/>
                </a:solidFill>
                <a:latin typeface="Courier New" charset="0"/>
                <a:ea typeface="MS PGothic" charset="0"/>
                <a:cs typeface="Courier New" charset="0"/>
              </a:rPr>
              <a:t>       </a:t>
            </a:r>
            <a:r>
              <a:rPr lang="en-US" sz="2600" dirty="0" err="1">
                <a:solidFill>
                  <a:srgbClr val="000000"/>
                </a:solidFill>
                <a:latin typeface="Courier New" charset="0"/>
                <a:ea typeface="MS PGothic" charset="0"/>
                <a:cs typeface="Courier New" charset="0"/>
              </a:rPr>
              <a:t>boolean</a:t>
            </a:r>
            <a:r>
              <a:rPr lang="en-US" sz="2600" dirty="0">
                <a:solidFill>
                  <a:srgbClr val="000000"/>
                </a:solidFill>
                <a:latin typeface="Courier New" charset="0"/>
                <a:ea typeface="MS PGothic" charset="0"/>
                <a:cs typeface="Courier New" charset="0"/>
              </a:rPr>
              <a:t> </a:t>
            </a:r>
            <a:r>
              <a:rPr lang="en-US" sz="2600" dirty="0" err="1">
                <a:solidFill>
                  <a:srgbClr val="000000"/>
                </a:solidFill>
                <a:latin typeface="Courier New" charset="0"/>
                <a:ea typeface="MS PGothic" charset="0"/>
                <a:cs typeface="Courier New" charset="0"/>
              </a:rPr>
              <a:t>rv</a:t>
            </a:r>
            <a:r>
              <a:rPr lang="en-US" sz="2600" dirty="0">
                <a:solidFill>
                  <a:srgbClr val="000000"/>
                </a:solidFill>
                <a:latin typeface="Courier New" charset="0"/>
                <a:ea typeface="MS PGothic" charset="0"/>
                <a:cs typeface="Courier New" charset="0"/>
              </a:rPr>
              <a:t> = *target;</a:t>
            </a:r>
          </a:p>
          <a:p>
            <a:pPr>
              <a:lnSpc>
                <a:spcPct val="90000"/>
              </a:lnSpc>
              <a:buNone/>
              <a:tabLst>
                <a:tab pos="739775" algn="l"/>
                <a:tab pos="1020763" algn="l"/>
                <a:tab pos="1257300" algn="l"/>
              </a:tabLst>
            </a:pPr>
            <a:r>
              <a:rPr lang="en-US" sz="2600" dirty="0">
                <a:solidFill>
                  <a:srgbClr val="000000"/>
                </a:solidFill>
                <a:latin typeface="Courier New" charset="0"/>
                <a:ea typeface="MS PGothic" charset="0"/>
                <a:cs typeface="Courier New" charset="0"/>
              </a:rPr>
              <a:t>       *target = TRUE;</a:t>
            </a:r>
          </a:p>
          <a:p>
            <a:pPr>
              <a:lnSpc>
                <a:spcPct val="90000"/>
              </a:lnSpc>
              <a:buNone/>
              <a:tabLst>
                <a:tab pos="739775" algn="l"/>
                <a:tab pos="1020763" algn="l"/>
                <a:tab pos="1257300" algn="l"/>
              </a:tabLst>
            </a:pPr>
            <a:r>
              <a:rPr lang="en-US" sz="2600" dirty="0">
                <a:solidFill>
                  <a:srgbClr val="000000"/>
                </a:solidFill>
                <a:latin typeface="Courier New" charset="0"/>
                <a:ea typeface="MS PGothic" charset="0"/>
                <a:cs typeface="Courier New" charset="0"/>
              </a:rPr>
              <a:t>       return </a:t>
            </a:r>
            <a:r>
              <a:rPr lang="en-US" sz="2600" dirty="0" err="1">
                <a:solidFill>
                  <a:srgbClr val="000000"/>
                </a:solidFill>
                <a:latin typeface="Courier New" charset="0"/>
                <a:ea typeface="MS PGothic" charset="0"/>
                <a:cs typeface="Courier New" charset="0"/>
              </a:rPr>
              <a:t>rv</a:t>
            </a:r>
            <a:r>
              <a:rPr lang="en-US" sz="2600" dirty="0">
                <a:solidFill>
                  <a:srgbClr val="000000"/>
                </a:solidFill>
                <a:latin typeface="Courier New" charset="0"/>
                <a:ea typeface="MS PGothic" charset="0"/>
                <a:cs typeface="Courier New" charset="0"/>
              </a:rPr>
              <a:t>;</a:t>
            </a:r>
          </a:p>
          <a:p>
            <a:pPr>
              <a:lnSpc>
                <a:spcPct val="90000"/>
              </a:lnSpc>
              <a:buNone/>
              <a:tabLst>
                <a:tab pos="739775" algn="l"/>
                <a:tab pos="1020763" algn="l"/>
                <a:tab pos="1257300" algn="l"/>
              </a:tabLst>
            </a:pPr>
            <a:r>
              <a:rPr lang="en-US" sz="2600" dirty="0">
                <a:solidFill>
                  <a:srgbClr val="000000"/>
                </a:solidFill>
                <a:latin typeface="Courier New" charset="0"/>
                <a:ea typeface="MS PGothic" charset="0"/>
                <a:cs typeface="Courier New" charset="0"/>
              </a:rPr>
              <a:t> }</a:t>
            </a:r>
          </a:p>
          <a:p>
            <a:pPr>
              <a:lnSpc>
                <a:spcPct val="90000"/>
              </a:lnSpc>
              <a:buNone/>
              <a:tabLst>
                <a:tab pos="739775" algn="l"/>
                <a:tab pos="1020763" algn="l"/>
                <a:tab pos="1257300" algn="l"/>
              </a:tabLst>
            </a:pPr>
            <a:endParaRPr lang="en-US" sz="1600" dirty="0">
              <a:solidFill>
                <a:srgbClr val="0000FF"/>
              </a:solidFill>
              <a:latin typeface="Helvetica" charset="0"/>
              <a:ea typeface="MS PGothic" charset="0"/>
            </a:endParaRPr>
          </a:p>
          <a:p>
            <a:pPr>
              <a:lnSpc>
                <a:spcPct val="90000"/>
              </a:lnSpc>
              <a:tabLst>
                <a:tab pos="739775" algn="l"/>
                <a:tab pos="1020763" algn="l"/>
                <a:tab pos="1257300" algn="l"/>
              </a:tabLst>
            </a:pPr>
            <a:r>
              <a:rPr lang="en-US" sz="3000" dirty="0">
                <a:ea typeface="MS PGothic" charset="0"/>
              </a:rPr>
              <a:t>Executed atomically</a:t>
            </a:r>
          </a:p>
          <a:p>
            <a:pPr>
              <a:lnSpc>
                <a:spcPct val="90000"/>
              </a:lnSpc>
              <a:tabLst>
                <a:tab pos="739775" algn="l"/>
                <a:tab pos="1020763" algn="l"/>
                <a:tab pos="1257300" algn="l"/>
              </a:tabLst>
            </a:pPr>
            <a:r>
              <a:rPr lang="en-US" sz="3000" dirty="0">
                <a:ea typeface="MS PGothic" charset="0"/>
              </a:rPr>
              <a:t>Returns the original value of passed parameter</a:t>
            </a:r>
          </a:p>
          <a:p>
            <a:pPr>
              <a:lnSpc>
                <a:spcPct val="90000"/>
              </a:lnSpc>
              <a:tabLst>
                <a:tab pos="739775" algn="l"/>
                <a:tab pos="1020763" algn="l"/>
                <a:tab pos="1257300" algn="l"/>
              </a:tabLst>
            </a:pPr>
            <a:r>
              <a:rPr lang="en-US" sz="3000" dirty="0">
                <a:ea typeface="MS PGothic" charset="0"/>
              </a:rPr>
              <a:t>Set the new value of passed parameter to “TRUE”.</a:t>
            </a:r>
          </a:p>
          <a:p>
            <a:pPr>
              <a:lnSpc>
                <a:spcPct val="90000"/>
              </a:lnSpc>
              <a:buFont typeface="Monotype Sorts" charset="0"/>
              <a:buAutoNum type="arabicPeriod"/>
              <a:tabLst>
                <a:tab pos="739775" algn="l"/>
                <a:tab pos="1020763" algn="l"/>
                <a:tab pos="1257300" algn="l"/>
              </a:tabLst>
            </a:pPr>
            <a:endParaRPr lang="en-US" dirty="0">
              <a:solidFill>
                <a:srgbClr val="0000FF"/>
              </a:solidFill>
              <a:latin typeface="Helvetica" charset="0"/>
              <a:ea typeface="MS PGothic" charset="0"/>
            </a:endParaRPr>
          </a:p>
        </p:txBody>
      </p:sp>
    </p:spTree>
    <p:extLst>
      <p:ext uri="{BB962C8B-B14F-4D97-AF65-F5344CB8AC3E}">
        <p14:creationId xmlns:p14="http://schemas.microsoft.com/office/powerpoint/2010/main" val="412139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373314" y="161926"/>
            <a:ext cx="7837487" cy="904875"/>
          </a:xfrm>
        </p:spPr>
        <p:txBody>
          <a:bodyPr>
            <a:noAutofit/>
          </a:bodyPr>
          <a:lstStyle/>
          <a:p>
            <a:pPr eaLnBrk="1" hangingPunct="1"/>
            <a:r>
              <a:rPr lang="en-US" dirty="0">
                <a:ea typeface="MS PGothic" charset="0"/>
              </a:rPr>
              <a:t>Solution using </a:t>
            </a:r>
            <a:r>
              <a:rPr lang="en-US" dirty="0" err="1">
                <a:ea typeface="MS PGothic" charset="0"/>
              </a:rPr>
              <a:t>test_and_set</a:t>
            </a:r>
            <a:r>
              <a:rPr lang="en-US" dirty="0">
                <a:ea typeface="MS PGothic" charset="0"/>
              </a:rPr>
              <a:t>()</a:t>
            </a:r>
          </a:p>
        </p:txBody>
      </p:sp>
      <p:sp>
        <p:nvSpPr>
          <p:cNvPr id="18435" name="Rectangle 3"/>
          <p:cNvSpPr>
            <a:spLocks noGrp="1" noChangeArrowheads="1"/>
          </p:cNvSpPr>
          <p:nvPr>
            <p:ph idx="1"/>
          </p:nvPr>
        </p:nvSpPr>
        <p:spPr>
          <a:xfrm>
            <a:off x="2393950" y="1193800"/>
            <a:ext cx="8045450" cy="5283200"/>
          </a:xfrm>
        </p:spPr>
        <p:txBody>
          <a:bodyPr>
            <a:normAutofit fontScale="92500"/>
          </a:bodyPr>
          <a:lstStyle/>
          <a:p>
            <a:pPr marL="342866" indent="-342866">
              <a:lnSpc>
                <a:spcPct val="90000"/>
              </a:lnSpc>
              <a:tabLst>
                <a:tab pos="742278" algn="l"/>
                <a:tab pos="1023411" algn="l"/>
                <a:tab pos="1258984" algn="l"/>
              </a:tabLst>
              <a:defRPr/>
            </a:pPr>
            <a:r>
              <a:rPr lang="en-US" sz="3100" dirty="0">
                <a:ea typeface="ＭＳ Ｐゴシック" charset="0"/>
                <a:cs typeface="ＭＳ Ｐゴシック" charset="0"/>
              </a:rPr>
              <a:t>Shared Boolean variable lock, initialized to FALSE</a:t>
            </a:r>
          </a:p>
          <a:p>
            <a:pPr marL="342866" indent="-342866">
              <a:lnSpc>
                <a:spcPct val="90000"/>
              </a:lnSpc>
              <a:tabLst>
                <a:tab pos="742278" algn="l"/>
                <a:tab pos="1023411" algn="l"/>
                <a:tab pos="1258984" algn="l"/>
              </a:tabLst>
              <a:defRPr/>
            </a:pPr>
            <a:r>
              <a:rPr lang="en-US" sz="3100" dirty="0">
                <a:ea typeface="ＭＳ Ｐゴシック" charset="0"/>
                <a:cs typeface="ＭＳ Ｐゴシック" charset="0"/>
              </a:rPr>
              <a:t>Solution:</a:t>
            </a:r>
            <a:endParaRPr lang="en-US" sz="3100" b="1" dirty="0">
              <a:ea typeface="ＭＳ Ｐゴシック" charset="0"/>
              <a:cs typeface="Courier New"/>
            </a:endParaRPr>
          </a:p>
          <a:p>
            <a:pPr marL="0" indent="0">
              <a:buNone/>
              <a:defRPr/>
            </a:pPr>
            <a:r>
              <a:rPr lang="en-US" sz="1400" b="1" dirty="0">
                <a:latin typeface="Courier New"/>
                <a:ea typeface="ＭＳ Ｐゴシック" pitchFamily="-84" charset="-128"/>
                <a:cs typeface="Courier New"/>
              </a:rPr>
              <a:t>       </a:t>
            </a:r>
            <a:r>
              <a:rPr lang="en-US" altLang="en-US" sz="3100" dirty="0">
                <a:solidFill>
                  <a:srgbClr val="000000"/>
                </a:solidFill>
                <a:latin typeface="Courier New"/>
                <a:cs typeface="Courier New"/>
              </a:rPr>
              <a:t>do {</a:t>
            </a:r>
            <a:br>
              <a:rPr lang="en-US" altLang="en-US" sz="3100" dirty="0">
                <a:solidFill>
                  <a:srgbClr val="000000"/>
                </a:solidFill>
                <a:latin typeface="Courier New"/>
                <a:cs typeface="Courier New"/>
              </a:rPr>
            </a:br>
            <a:r>
              <a:rPr lang="en-US" altLang="en-US" sz="3100" dirty="0">
                <a:solidFill>
                  <a:srgbClr val="000000"/>
                </a:solidFill>
                <a:latin typeface="Courier New"/>
                <a:cs typeface="Courier New"/>
              </a:rPr>
              <a:t>      /* do nothing */</a:t>
            </a:r>
          </a:p>
          <a:p>
            <a:pPr marL="0" indent="0">
              <a:buNone/>
              <a:defRPr/>
            </a:pPr>
            <a:r>
              <a:rPr lang="en-US" altLang="en-US" sz="3100" dirty="0">
                <a:solidFill>
                  <a:srgbClr val="000000"/>
                </a:solidFill>
                <a:latin typeface="Courier New"/>
                <a:cs typeface="Courier New"/>
              </a:rPr>
              <a:t>      </a:t>
            </a:r>
            <a:r>
              <a:rPr lang="en-US" altLang="en-US" sz="3100" dirty="0">
                <a:solidFill>
                  <a:srgbClr val="FF0000"/>
                </a:solidFill>
                <a:latin typeface="Courier New"/>
                <a:cs typeface="Courier New"/>
              </a:rPr>
              <a:t>while (</a:t>
            </a:r>
            <a:r>
              <a:rPr lang="en-US" altLang="en-US" sz="3100" dirty="0" err="1">
                <a:solidFill>
                  <a:srgbClr val="FF0000"/>
                </a:solidFill>
                <a:latin typeface="Courier New"/>
                <a:cs typeface="Courier New"/>
              </a:rPr>
              <a:t>test_and_set</a:t>
            </a:r>
            <a:r>
              <a:rPr lang="en-US" altLang="en-US" sz="3100" dirty="0">
                <a:solidFill>
                  <a:srgbClr val="FF0000"/>
                </a:solidFill>
                <a:latin typeface="Courier New"/>
                <a:cs typeface="Courier New"/>
              </a:rPr>
              <a:t>(&amp;lock)); </a:t>
            </a:r>
          </a:p>
          <a:p>
            <a:pPr marL="0" indent="0">
              <a:buNone/>
              <a:defRPr/>
            </a:pPr>
            <a:r>
              <a:rPr lang="en-US" altLang="en-US" sz="3100" dirty="0">
                <a:solidFill>
                  <a:srgbClr val="000000"/>
                </a:solidFill>
                <a:latin typeface="Courier New"/>
                <a:cs typeface="Courier New"/>
              </a:rPr>
              <a:t>      </a:t>
            </a:r>
          </a:p>
          <a:p>
            <a:pPr marL="0" indent="0">
              <a:buNone/>
              <a:defRPr/>
            </a:pPr>
            <a:r>
              <a:rPr lang="en-US" altLang="en-US" sz="3100" dirty="0">
                <a:solidFill>
                  <a:srgbClr val="000000"/>
                </a:solidFill>
                <a:latin typeface="Courier New"/>
                <a:cs typeface="Courier New"/>
              </a:rPr>
              <a:t>      /* critical section */ </a:t>
            </a:r>
          </a:p>
          <a:p>
            <a:pPr marL="0" indent="0">
              <a:buNone/>
              <a:defRPr/>
            </a:pPr>
            <a:r>
              <a:rPr lang="en-US" altLang="en-US" sz="3100" dirty="0">
                <a:solidFill>
                  <a:srgbClr val="000000"/>
                </a:solidFill>
                <a:latin typeface="Courier New"/>
                <a:cs typeface="Courier New"/>
              </a:rPr>
              <a:t>      lock = false; </a:t>
            </a:r>
          </a:p>
          <a:p>
            <a:pPr marL="0" indent="0">
              <a:buNone/>
              <a:defRPr/>
            </a:pPr>
            <a:r>
              <a:rPr lang="en-US" altLang="en-US" sz="3100" dirty="0">
                <a:solidFill>
                  <a:srgbClr val="000000"/>
                </a:solidFill>
                <a:latin typeface="Courier New"/>
                <a:cs typeface="Courier New"/>
              </a:rPr>
              <a:t>      /* remainder section */ </a:t>
            </a:r>
          </a:p>
          <a:p>
            <a:pPr marL="0" indent="0">
              <a:buNone/>
              <a:defRPr/>
            </a:pPr>
            <a:r>
              <a:rPr lang="en-US" altLang="en-US" sz="3100" dirty="0">
                <a:solidFill>
                  <a:srgbClr val="000000"/>
                </a:solidFill>
                <a:latin typeface="Courier New"/>
                <a:cs typeface="Courier New"/>
              </a:rPr>
              <a:t>   } while (true); </a:t>
            </a:r>
          </a:p>
        </p:txBody>
      </p:sp>
    </p:spTree>
    <p:extLst>
      <p:ext uri="{BB962C8B-B14F-4D97-AF65-F5344CB8AC3E}">
        <p14:creationId xmlns:p14="http://schemas.microsoft.com/office/powerpoint/2010/main" val="82262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457200"/>
            <a:ext cx="8686800" cy="3048000"/>
          </a:xfrm>
        </p:spPr>
        <p:txBody>
          <a:bodyPr>
            <a:normAutofit fontScale="90000"/>
          </a:bodyPr>
          <a:lstStyle/>
          <a:p>
            <a:pPr eaLnBrk="1" hangingPunct="1"/>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br>
              <a:rPr lang="en-US" altLang="zh-CN" sz="3600" dirty="0">
                <a:latin typeface="Calibri" charset="0"/>
                <a:ea typeface="SimSun" charset="0"/>
                <a:cs typeface="SimSun" charset="0"/>
              </a:rPr>
            </a:br>
            <a:br>
              <a:rPr lang="en-US" altLang="zh-CN" sz="3600" dirty="0">
                <a:latin typeface="Calibri" charset="0"/>
                <a:ea typeface="SimSun" charset="0"/>
                <a:cs typeface="SimSun" charset="0"/>
              </a:rPr>
            </a:br>
            <a:r>
              <a:rPr lang="en-US" altLang="zh-CN" sz="4000" dirty="0">
                <a:latin typeface="Calibri" charset="0"/>
                <a:ea typeface="SimSun" charset="0"/>
                <a:cs typeface="SimSun" charset="0"/>
              </a:rPr>
              <a:t>Synchronization Part 1: Critical Section</a:t>
            </a:r>
          </a:p>
        </p:txBody>
      </p:sp>
      <p:sp>
        <p:nvSpPr>
          <p:cNvPr id="6146" name="Text Box 3"/>
          <p:cNvSpPr txBox="1">
            <a:spLocks noChangeArrowheads="1"/>
          </p:cNvSpPr>
          <p:nvPr/>
        </p:nvSpPr>
        <p:spPr bwMode="auto">
          <a:xfrm>
            <a:off x="3581400" y="3810001"/>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734799" cy="990600"/>
          </a:xfrm>
        </p:spPr>
        <p:txBody>
          <a:bodyPr>
            <a:noAutofit/>
          </a:bodyPr>
          <a:lstStyle/>
          <a:p>
            <a:r>
              <a:rPr lang="en-US" sz="3200" dirty="0">
                <a:solidFill>
                  <a:srgbClr val="FF0000"/>
                </a:solidFill>
                <a:ea typeface="MS PGothic" charset="0"/>
              </a:rPr>
              <a:t>Recap: </a:t>
            </a:r>
            <a:r>
              <a:rPr lang="en-US" sz="3200" dirty="0">
                <a:ea typeface="MS PGothic" charset="0"/>
              </a:rPr>
              <a:t>Consider the following code</a:t>
            </a:r>
            <a:endParaRPr lang="en-US" sz="3200" dirty="0">
              <a:ln w="1905"/>
              <a:solidFill>
                <a:srgbClr val="000000"/>
              </a:solidFill>
              <a:effectLst>
                <a:innerShdw blurRad="69850" dist="43180" dir="5400000">
                  <a:srgbClr val="000000">
                    <a:alpha val="65000"/>
                  </a:srgbClr>
                </a:innerShdw>
              </a:effectLst>
            </a:endParaRPr>
          </a:p>
        </p:txBody>
      </p:sp>
      <p:sp>
        <p:nvSpPr>
          <p:cNvPr id="4" name="Rectangle 3"/>
          <p:cNvSpPr/>
          <p:nvPr/>
        </p:nvSpPr>
        <p:spPr>
          <a:xfrm>
            <a:off x="6078597" y="1066800"/>
            <a:ext cx="4500399" cy="523220"/>
          </a:xfrm>
          <a:prstGeom prst="rect">
            <a:avLst/>
          </a:prstGeom>
        </p:spPr>
        <p:txBody>
          <a:bodyPr wrap="none">
            <a:spAutoFit/>
          </a:bodyPr>
          <a:lstStyle/>
          <a:p>
            <a:r>
              <a:rPr lang="en-US" sz="2800" dirty="0">
                <a:ln w="1905"/>
                <a:solidFill>
                  <a:srgbClr val="000000"/>
                </a:solidFill>
                <a:effectLst>
                  <a:innerShdw blurRad="69850" dist="43180" dir="5400000">
                    <a:srgbClr val="000000">
                      <a:alpha val="65000"/>
                    </a:srgbClr>
                  </a:innerShdw>
                </a:effectLst>
                <a:latin typeface="+mn-lt"/>
              </a:rPr>
              <a:t>Concurrency: </a:t>
            </a:r>
            <a:r>
              <a:rPr lang="en-US" sz="2800" dirty="0">
                <a:solidFill>
                  <a:srgbClr val="FF0000"/>
                </a:solidFill>
                <a:latin typeface="+mn-lt"/>
                <a:ea typeface="MS PGothic" charset="0"/>
                <a:cs typeface="+mj-cs"/>
              </a:rPr>
              <a:t>Critical Sections</a:t>
            </a:r>
          </a:p>
        </p:txBody>
      </p:sp>
      <p:pic>
        <p:nvPicPr>
          <p:cNvPr id="7" name="Picture 6"/>
          <p:cNvPicPr>
            <a:picLocks noChangeAspect="1"/>
          </p:cNvPicPr>
          <p:nvPr/>
        </p:nvPicPr>
        <p:blipFill>
          <a:blip r:embed="rId3"/>
          <a:stretch>
            <a:fillRect/>
          </a:stretch>
        </p:blipFill>
        <p:spPr>
          <a:xfrm>
            <a:off x="838200" y="1590020"/>
            <a:ext cx="10579100" cy="5232400"/>
          </a:xfrm>
          <a:prstGeom prst="rect">
            <a:avLst/>
          </a:prstGeom>
        </p:spPr>
      </p:pic>
    </p:spTree>
    <p:extLst>
      <p:ext uri="{BB962C8B-B14F-4D97-AF65-F5344CB8AC3E}">
        <p14:creationId xmlns:p14="http://schemas.microsoft.com/office/powerpoint/2010/main" val="139239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20B16-422B-3D4E-A201-8FFDF6C040E3}"/>
              </a:ext>
            </a:extLst>
          </p:cNvPr>
          <p:cNvSpPr>
            <a:spLocks noGrp="1"/>
          </p:cNvSpPr>
          <p:nvPr>
            <p:ph type="sldNum" sz="quarter" idx="12"/>
          </p:nvPr>
        </p:nvSpPr>
        <p:spPr/>
        <p:txBody>
          <a:bodyPr/>
          <a:lstStyle/>
          <a:p>
            <a:fld id="{8353CCE1-ED68-4673-B2B8-9A8ACC32B759}" type="slidenum">
              <a:rPr lang="en-US" smtClean="0"/>
              <a:pPr/>
              <a:t>5</a:t>
            </a:fld>
            <a:endParaRPr lang="en-US"/>
          </a:p>
        </p:txBody>
      </p:sp>
      <p:pic>
        <p:nvPicPr>
          <p:cNvPr id="3" name="Picture 2">
            <a:extLst>
              <a:ext uri="{FF2B5EF4-FFF2-40B4-BE49-F238E27FC236}">
                <a16:creationId xmlns:a16="http://schemas.microsoft.com/office/drawing/2014/main" id="{2A23B953-3DF4-E64F-94E3-4FB8E55DC2B6}"/>
              </a:ext>
            </a:extLst>
          </p:cNvPr>
          <p:cNvPicPr>
            <a:picLocks noChangeAspect="1"/>
          </p:cNvPicPr>
          <p:nvPr/>
        </p:nvPicPr>
        <p:blipFill>
          <a:blip r:embed="rId2"/>
          <a:stretch>
            <a:fillRect/>
          </a:stretch>
        </p:blipFill>
        <p:spPr>
          <a:xfrm>
            <a:off x="-381000" y="-152400"/>
            <a:ext cx="13500998" cy="7159221"/>
          </a:xfrm>
          <a:prstGeom prst="rect">
            <a:avLst/>
          </a:prstGeom>
        </p:spPr>
      </p:pic>
      <p:sp>
        <p:nvSpPr>
          <p:cNvPr id="5" name="Title 1">
            <a:extLst>
              <a:ext uri="{FF2B5EF4-FFF2-40B4-BE49-F238E27FC236}">
                <a16:creationId xmlns:a16="http://schemas.microsoft.com/office/drawing/2014/main" id="{3F598F54-89B8-C247-BF97-A020E8C939A1}"/>
              </a:ext>
            </a:extLst>
          </p:cNvPr>
          <p:cNvSpPr txBox="1">
            <a:spLocks/>
          </p:cNvSpPr>
          <p:nvPr/>
        </p:nvSpPr>
        <p:spPr bwMode="auto">
          <a:xfrm>
            <a:off x="4572000" y="4267200"/>
            <a:ext cx="5562600" cy="876300"/>
          </a:xfrm>
          <a:prstGeom prst="rect">
            <a:avLst/>
          </a:prstGeom>
          <a:solidFill>
            <a:srgbClr val="F68026"/>
          </a:solidFill>
          <a:ln w="174625" cmpd="thinThick">
            <a:solidFill>
              <a:srgbClr val="F68026"/>
            </a:solid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rtl="0" eaLnBrk="0" fontAlgn="base" hangingPunct="0">
              <a:spcBef>
                <a:spcPct val="0"/>
              </a:spcBef>
              <a:spcAft>
                <a:spcPct val="0"/>
              </a:spcAft>
              <a:defRPr sz="4400" b="1">
                <a:solidFill>
                  <a:schemeClr val="tx2"/>
                </a:solidFill>
                <a:latin typeface="Calibri" charset="0"/>
                <a:ea typeface="Calibri" charset="0"/>
                <a:cs typeface="Calibri" charset="0"/>
              </a:defRPr>
            </a:lvl1pPr>
            <a:lvl2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2pPr>
            <a:lvl3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3pPr>
            <a:lvl4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4pPr>
            <a:lvl5pPr algn="ctr" rtl="0" eaLnBrk="0" fontAlgn="base" hangingPunct="0">
              <a:spcBef>
                <a:spcPct val="0"/>
              </a:spcBef>
              <a:spcAft>
                <a:spcPct val="0"/>
              </a:spcAft>
              <a:defRPr sz="3600" b="1">
                <a:solidFill>
                  <a:schemeClr val="tx2"/>
                </a:solidFill>
                <a:latin typeface="Arial" pitchFamily="-65" charset="0"/>
                <a:ea typeface="ＭＳ Ｐゴシック" pitchFamily="-65" charset="-128"/>
                <a:cs typeface="ＭＳ Ｐゴシック" pitchFamily="-65" charset="-128"/>
              </a:defRPr>
            </a:lvl5pPr>
            <a:lvl6pPr marL="457200" algn="ctr" rtl="0" eaLnBrk="0" fontAlgn="base" hangingPunct="0">
              <a:spcBef>
                <a:spcPct val="0"/>
              </a:spcBef>
              <a:spcAft>
                <a:spcPct val="0"/>
              </a:spcAft>
              <a:defRPr sz="3600" b="1">
                <a:solidFill>
                  <a:schemeClr val="tx2"/>
                </a:solidFill>
                <a:latin typeface="Arial" pitchFamily="-65" charset="0"/>
              </a:defRPr>
            </a:lvl6pPr>
            <a:lvl7pPr marL="914400" algn="ctr" rtl="0" eaLnBrk="0" fontAlgn="base" hangingPunct="0">
              <a:spcBef>
                <a:spcPct val="0"/>
              </a:spcBef>
              <a:spcAft>
                <a:spcPct val="0"/>
              </a:spcAft>
              <a:defRPr sz="3600" b="1">
                <a:solidFill>
                  <a:schemeClr val="tx2"/>
                </a:solidFill>
                <a:latin typeface="Arial" pitchFamily="-65" charset="0"/>
              </a:defRPr>
            </a:lvl7pPr>
            <a:lvl8pPr marL="1371600" algn="ctr" rtl="0" eaLnBrk="0" fontAlgn="base" hangingPunct="0">
              <a:spcBef>
                <a:spcPct val="0"/>
              </a:spcBef>
              <a:spcAft>
                <a:spcPct val="0"/>
              </a:spcAft>
              <a:defRPr sz="3600" b="1">
                <a:solidFill>
                  <a:schemeClr val="tx2"/>
                </a:solidFill>
                <a:latin typeface="Arial" pitchFamily="-65" charset="0"/>
              </a:defRPr>
            </a:lvl8pPr>
            <a:lvl9pPr marL="1828800" algn="ctr" rtl="0" eaLnBrk="0" fontAlgn="base" hangingPunct="0">
              <a:spcBef>
                <a:spcPct val="0"/>
              </a:spcBef>
              <a:spcAft>
                <a:spcPct val="0"/>
              </a:spcAft>
              <a:defRPr sz="3600" b="1">
                <a:solidFill>
                  <a:schemeClr val="tx2"/>
                </a:solidFill>
                <a:latin typeface="Arial" pitchFamily="-65" charset="0"/>
              </a:defRPr>
            </a:lvl9pPr>
          </a:lstStyle>
          <a:p>
            <a:pPr>
              <a:lnSpc>
                <a:spcPct val="90000"/>
              </a:lnSpc>
            </a:pPr>
            <a:r>
              <a:rPr lang="en-US" b="0" kern="0" dirty="0">
                <a:solidFill>
                  <a:srgbClr val="FFFFFF"/>
                </a:solidFill>
              </a:rPr>
              <a:t>Race Condition</a:t>
            </a:r>
          </a:p>
        </p:txBody>
      </p:sp>
    </p:spTree>
    <p:extLst>
      <p:ext uri="{BB962C8B-B14F-4D97-AF65-F5344CB8AC3E}">
        <p14:creationId xmlns:p14="http://schemas.microsoft.com/office/powerpoint/2010/main" val="23993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pPr algn="ctr"/>
            <a:r>
              <a:rPr lang="en-NZ" dirty="0">
                <a:ln w="1905"/>
                <a:effectLst>
                  <a:innerShdw blurRad="69850" dist="43180" dir="5400000">
                    <a:srgbClr val="000000">
                      <a:alpha val="65000"/>
                    </a:srgbClr>
                  </a:innerShdw>
                </a:effectLst>
              </a:rPr>
              <a:t>Race Condition</a:t>
            </a:r>
          </a:p>
        </p:txBody>
      </p:sp>
      <p:sp>
        <p:nvSpPr>
          <p:cNvPr id="3" name="Content Placeholder 2"/>
          <p:cNvSpPr>
            <a:spLocks noGrp="1"/>
          </p:cNvSpPr>
          <p:nvPr>
            <p:ph sz="half" idx="1"/>
          </p:nvPr>
        </p:nvSpPr>
        <p:spPr>
          <a:xfrm>
            <a:off x="990600" y="1798638"/>
            <a:ext cx="8915400" cy="3840163"/>
          </a:xfrm>
        </p:spPr>
        <p:txBody>
          <a:bodyPr>
            <a:normAutofit/>
          </a:bodyPr>
          <a:lstStyle/>
          <a:p>
            <a:r>
              <a:rPr lang="en-NZ" sz="3000" dirty="0"/>
              <a:t>Occurs when multiple processes or threads read and write </a:t>
            </a:r>
            <a:r>
              <a:rPr lang="en-NZ" sz="3000" dirty="0">
                <a:solidFill>
                  <a:srgbClr val="FF0000"/>
                </a:solidFill>
              </a:rPr>
              <a:t>the same </a:t>
            </a:r>
            <a:r>
              <a:rPr lang="en-NZ" sz="3000" dirty="0"/>
              <a:t>data items</a:t>
            </a:r>
          </a:p>
          <a:p>
            <a:endParaRPr lang="en-NZ" sz="3000" dirty="0"/>
          </a:p>
          <a:p>
            <a:r>
              <a:rPr lang="en-NZ" sz="3000" dirty="0"/>
              <a:t>The </a:t>
            </a:r>
            <a:r>
              <a:rPr lang="en-NZ" sz="3000" dirty="0">
                <a:solidFill>
                  <a:srgbClr val="FF0000"/>
                </a:solidFill>
              </a:rPr>
              <a:t>final result</a:t>
            </a:r>
            <a:r>
              <a:rPr lang="en-NZ" sz="3000" dirty="0"/>
              <a:t> depends on the </a:t>
            </a:r>
            <a:r>
              <a:rPr lang="en-NZ" sz="3000" dirty="0">
                <a:solidFill>
                  <a:srgbClr val="FF0000"/>
                </a:solidFill>
              </a:rPr>
              <a:t>order of execution</a:t>
            </a:r>
          </a:p>
          <a:p>
            <a:pPr lvl="3"/>
            <a:r>
              <a:rPr lang="en-NZ" sz="2600" dirty="0"/>
              <a:t>the “loser” of the race is the process that updates last and will determine the final value of the variable</a:t>
            </a:r>
          </a:p>
        </p:txBody>
      </p:sp>
      <p:sp>
        <p:nvSpPr>
          <p:cNvPr id="4" name="Title 1"/>
          <p:cNvSpPr txBox="1">
            <a:spLocks/>
          </p:cNvSpPr>
          <p:nvPr/>
        </p:nvSpPr>
        <p:spPr>
          <a:xfrm>
            <a:off x="13138" y="5143501"/>
            <a:ext cx="11734799"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200" dirty="0">
                <a:solidFill>
                  <a:srgbClr val="FF0000"/>
                </a:solidFill>
                <a:ea typeface="MS PGothic" charset="0"/>
              </a:rPr>
              <a:t>Exercise 2: </a:t>
            </a:r>
            <a:r>
              <a:rPr lang="en-US" sz="3200" dirty="0">
                <a:ea typeface="MS PGothic" charset="0"/>
              </a:rPr>
              <a:t>Can you change the order of execution in the previous example to obtain another result? </a:t>
            </a:r>
            <a:endParaRPr lang="en-US" sz="3200" dirty="0">
              <a:ln w="1905"/>
              <a:solidFill>
                <a:srgbClr val="000000"/>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9028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57199"/>
            <a:ext cx="8915400" cy="6169827"/>
          </a:xfrm>
          <a:prstGeom prst="rect">
            <a:avLst/>
          </a:prstGeom>
        </p:spPr>
      </p:pic>
      <p:sp>
        <p:nvSpPr>
          <p:cNvPr id="5122" name="Title 1"/>
          <p:cNvSpPr>
            <a:spLocks noGrp="1"/>
          </p:cNvSpPr>
          <p:nvPr>
            <p:ph type="title"/>
          </p:nvPr>
        </p:nvSpPr>
        <p:spPr>
          <a:xfrm>
            <a:off x="8077200" y="0"/>
            <a:ext cx="4114800" cy="2133600"/>
          </a:xfrm>
        </p:spPr>
        <p:txBody>
          <a:bodyPr>
            <a:noAutofit/>
          </a:bodyPr>
          <a:lstStyle/>
          <a:p>
            <a:r>
              <a:rPr lang="en-US" dirty="0">
                <a:ln w="1905"/>
                <a:solidFill>
                  <a:srgbClr val="000000"/>
                </a:solidFill>
                <a:effectLst>
                  <a:innerShdw blurRad="69850" dist="43180" dir="5400000">
                    <a:srgbClr val="000000">
                      <a:alpha val="65000"/>
                    </a:srgbClr>
                  </a:innerShdw>
                </a:effectLst>
              </a:rPr>
              <a:t>Example: Race Condition</a:t>
            </a:r>
          </a:p>
        </p:txBody>
      </p:sp>
    </p:spTree>
    <p:extLst>
      <p:ext uri="{BB962C8B-B14F-4D97-AF65-F5344CB8AC3E}">
        <p14:creationId xmlns:p14="http://schemas.microsoft.com/office/powerpoint/2010/main" val="90023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57200"/>
            <a:ext cx="7696200" cy="990600"/>
          </a:xfrm>
        </p:spPr>
        <p:txBody>
          <a:bodyPr/>
          <a:lstStyle/>
          <a:p>
            <a:pPr algn="ctr"/>
            <a:r>
              <a:rPr lang="en-US" sz="4800" dirty="0">
                <a:ln w="1905"/>
                <a:solidFill>
                  <a:srgbClr val="000000"/>
                </a:solidFill>
                <a:effectLst>
                  <a:innerShdw blurRad="69850" dist="43180" dir="5400000">
                    <a:srgbClr val="000000">
                      <a:alpha val="65000"/>
                    </a:srgbClr>
                  </a:innerShdw>
                </a:effectLst>
              </a:rPr>
              <a:t>Resource Competition</a:t>
            </a:r>
          </a:p>
        </p:txBody>
      </p:sp>
      <p:sp>
        <p:nvSpPr>
          <p:cNvPr id="3" name="Content Placeholder 2"/>
          <p:cNvSpPr>
            <a:spLocks noGrp="1"/>
          </p:cNvSpPr>
          <p:nvPr>
            <p:ph sz="half" idx="1"/>
          </p:nvPr>
        </p:nvSpPr>
        <p:spPr>
          <a:xfrm>
            <a:off x="1371600" y="1371600"/>
            <a:ext cx="9601200" cy="1828800"/>
          </a:xfrm>
        </p:spPr>
        <p:txBody>
          <a:bodyPr/>
          <a:lstStyle/>
          <a:p>
            <a:pPr marL="0" indent="0">
              <a:buClr>
                <a:schemeClr val="tx1"/>
              </a:buClr>
              <a:buSzPct val="150000"/>
              <a:buNone/>
            </a:pPr>
            <a:r>
              <a:rPr lang="en-US" sz="3200" dirty="0"/>
              <a:t>Concurrent processes come into conflict when they are competing for use of the </a:t>
            </a:r>
            <a:r>
              <a:rPr lang="en-US" sz="3200" dirty="0">
                <a:solidFill>
                  <a:srgbClr val="FF0000"/>
                </a:solidFill>
              </a:rPr>
              <a:t>same resource</a:t>
            </a:r>
          </a:p>
          <a:p>
            <a:pPr marL="914400" lvl="2" indent="0">
              <a:buClr>
                <a:schemeClr val="tx1"/>
              </a:buClr>
              <a:buSzPct val="150000"/>
              <a:buNone/>
            </a:pPr>
            <a:r>
              <a:rPr lang="en-US" sz="2400" dirty="0">
                <a:solidFill>
                  <a:srgbClr val="FF0000"/>
                </a:solidFill>
              </a:rPr>
              <a:t>For example:</a:t>
            </a:r>
            <a:r>
              <a:rPr lang="en-US" sz="2400" dirty="0"/>
              <a:t> I/O devices, memory, processor time, clock</a:t>
            </a:r>
          </a:p>
        </p:txBody>
      </p:sp>
      <p:graphicFrame>
        <p:nvGraphicFramePr>
          <p:cNvPr id="4" name="Diagram 3"/>
          <p:cNvGraphicFramePr/>
          <p:nvPr>
            <p:extLst>
              <p:ext uri="{D42A27DB-BD31-4B8C-83A1-F6EECF244321}">
                <p14:modId xmlns:p14="http://schemas.microsoft.com/office/powerpoint/2010/main" val="1274249264"/>
              </p:ext>
            </p:extLst>
          </p:nvPr>
        </p:nvGraphicFramePr>
        <p:xfrm>
          <a:off x="2314903" y="3846786"/>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4038600" y="2514600"/>
            <a:ext cx="5562600" cy="609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1"/>
          <p:cNvSpPr txBox="1">
            <a:spLocks/>
          </p:cNvSpPr>
          <p:nvPr/>
        </p:nvSpPr>
        <p:spPr>
          <a:xfrm>
            <a:off x="1828800" y="2819400"/>
            <a:ext cx="8153400"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200" dirty="0">
                <a:solidFill>
                  <a:srgbClr val="FF0000"/>
                </a:solidFill>
                <a:ea typeface="MS PGothic" charset="0"/>
              </a:rPr>
              <a:t>Exercise 3: </a:t>
            </a:r>
            <a:r>
              <a:rPr lang="en-US" sz="3200" dirty="0">
                <a:ea typeface="MS PGothic" charset="0"/>
              </a:rPr>
              <a:t>Can you propose an idea to solve the race condition problem? </a:t>
            </a:r>
            <a:endParaRPr lang="en-US" sz="3200" dirty="0">
              <a:ln w="1905"/>
              <a:solidFill>
                <a:srgbClr val="000000"/>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912882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72780" y="1676400"/>
            <a:ext cx="11751240" cy="3810000"/>
          </a:xfrm>
          <a:prstGeom prst="rect">
            <a:avLst/>
          </a:prstGeom>
        </p:spPr>
      </p:pic>
      <p:sp>
        <p:nvSpPr>
          <p:cNvPr id="11" name="TextBox 10"/>
          <p:cNvSpPr txBox="1"/>
          <p:nvPr/>
        </p:nvSpPr>
        <p:spPr>
          <a:xfrm>
            <a:off x="1981200" y="685801"/>
            <a:ext cx="8534400" cy="646331"/>
          </a:xfrm>
          <a:prstGeom prst="rect">
            <a:avLst/>
          </a:prstGeom>
          <a:noFill/>
        </p:spPr>
        <p:txBody>
          <a:bodyPr wrap="square" rtlCol="0">
            <a:spAutoFit/>
          </a:bodyPr>
          <a:lstStyle/>
          <a:p>
            <a:pPr algn="ctr"/>
            <a:r>
              <a:rPr lang="en-US" sz="3600" dirty="0">
                <a:latin typeface="+mj-lt"/>
              </a:rPr>
              <a:t>An Example of </a:t>
            </a:r>
            <a:r>
              <a:rPr lang="en-US" sz="3600" dirty="0">
                <a:solidFill>
                  <a:srgbClr val="FF0000"/>
                </a:solidFill>
                <a:latin typeface="+mj-lt"/>
              </a:rPr>
              <a:t>Mutual Exclusion </a:t>
            </a:r>
          </a:p>
        </p:txBody>
      </p:sp>
    </p:spTree>
    <p:extLst>
      <p:ext uri="{BB962C8B-B14F-4D97-AF65-F5344CB8AC3E}">
        <p14:creationId xmlns:p14="http://schemas.microsoft.com/office/powerpoint/2010/main" val="44284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3210</TotalTime>
  <Words>3162</Words>
  <Application>Microsoft Macintosh PowerPoint</Application>
  <PresentationFormat>Widescreen</PresentationFormat>
  <Paragraphs>282</Paragraphs>
  <Slides>22</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ＭＳ Ｐゴシック</vt:lpstr>
      <vt:lpstr>ＭＳ Ｐゴシック</vt:lpstr>
      <vt:lpstr>SimSun</vt:lpstr>
      <vt:lpstr>Arial</vt:lpstr>
      <vt:lpstr>Calibri</vt:lpstr>
      <vt:lpstr>Courier</vt:lpstr>
      <vt:lpstr>Courier New</vt:lpstr>
      <vt:lpstr>Helvetica</vt:lpstr>
      <vt:lpstr>Monotype Sorts</vt:lpstr>
      <vt:lpstr>Times New Roman</vt:lpstr>
      <vt:lpstr>Wingdings</vt:lpstr>
      <vt:lpstr>Wingdings 2</vt:lpstr>
      <vt:lpstr>Custom Design</vt:lpstr>
      <vt:lpstr>PowerPoint Presentation</vt:lpstr>
      <vt:lpstr>PowerPoint Presentation</vt:lpstr>
      <vt:lpstr>COMP 3500  Introduction to Operating Systems  Synchronization Part 1: Critical Section</vt:lpstr>
      <vt:lpstr>Recap: Consider the following code</vt:lpstr>
      <vt:lpstr>PowerPoint Presentation</vt:lpstr>
      <vt:lpstr>Race Condition</vt:lpstr>
      <vt:lpstr>Example: Race Condition</vt:lpstr>
      <vt:lpstr>Resource Competition</vt:lpstr>
      <vt:lpstr>PowerPoint Presentation</vt:lpstr>
      <vt:lpstr>Exercise 4 (Plickers): Which of the following requirements for mutual exclusion are difficult to understand? </vt:lpstr>
      <vt:lpstr>Critical Section Problem</vt:lpstr>
      <vt:lpstr>General structure of process Pi  </vt:lpstr>
      <vt:lpstr>Algorithm for Process Pi</vt:lpstr>
      <vt:lpstr>Solution to Critical-Section Problem</vt:lpstr>
      <vt:lpstr>Summary</vt:lpstr>
      <vt:lpstr>Peterson’s Solution</vt:lpstr>
      <vt:lpstr>Exercise 5: Can you explain the Peterson’s algorithm?</vt:lpstr>
      <vt:lpstr>Peterson’s Solution (Cont.)</vt:lpstr>
      <vt:lpstr>Mutual Exclusion:  Hardware Support</vt:lpstr>
      <vt:lpstr>Solution to Critical-section Problem Using Locks</vt:lpstr>
      <vt:lpstr>test_and_set  Instruction </vt:lpstr>
      <vt:lpstr>Solution using test_and_set()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334</cp:revision>
  <dcterms:created xsi:type="dcterms:W3CDTF">2006-08-16T00:00:00Z</dcterms:created>
  <dcterms:modified xsi:type="dcterms:W3CDTF">2018-09-12T15:45:19Z</dcterms:modified>
</cp:coreProperties>
</file>